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30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70" r:id="rId9"/>
    <p:sldId id="291" r:id="rId10"/>
    <p:sldId id="266" r:id="rId11"/>
    <p:sldId id="267" r:id="rId12"/>
    <p:sldId id="290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6" r:id="rId27"/>
    <p:sldId id="288" r:id="rId28"/>
    <p:sldId id="289" r:id="rId29"/>
  </p:sldIdLst>
  <p:sldSz cx="30603825" cy="23402925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modifyVerifier cryptProviderType="rsaFull" cryptAlgorithmClass="hash" cryptAlgorithmType="typeAny" cryptAlgorithmSid="4" spinCount="100000" saltData="bghN8nBcoUhmRhhqohArXg==" hashData="WkcwPhgyk+w5d4QzBESGmj1j1M0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00FF"/>
    <a:srgbClr val="FF0000"/>
    <a:srgbClr val="006600"/>
    <a:srgbClr val="9900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4" autoAdjust="0"/>
    <p:restoredTop sz="94660" autoAdjust="0"/>
  </p:normalViewPr>
  <p:slideViewPr>
    <p:cSldViewPr>
      <p:cViewPr varScale="1">
        <p:scale>
          <a:sx n="27" d="100"/>
          <a:sy n="27" d="100"/>
        </p:scale>
        <p:origin x="-1186" y="-144"/>
      </p:cViewPr>
      <p:guideLst>
        <p:guide orient="horz" pos="7371"/>
        <p:guide pos="96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725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AB71351-4047-498B-BFDB-FB797B17033E}" type="datetimeFigureOut">
              <a:rPr lang="en-AU"/>
              <a:pPr>
                <a:defRPr/>
              </a:pPr>
              <a:t>17/12/2016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685800"/>
            <a:ext cx="4483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B3FE4D4-6076-472D-B02C-C0429BF8746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6650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73BB22-D26C-46A6-8078-893D61A8BCFA}" type="slidenum">
              <a:rPr lang="en-AU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AU" altLang="en-US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0242F0-C449-4391-9D50-6F4F990E2C59}" type="slidenum">
              <a:rPr lang="en-AU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AU" altLang="en-US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19329F3-BDFE-4E81-9F36-585CB9BF889D}" type="slidenum">
              <a:rPr lang="en-AU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AU" altLang="en-US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600" smtClean="0">
              <a:solidFill>
                <a:srgbClr val="FFFF66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243B5A-6ECC-4F65-B461-484E000BE425}" type="slidenum">
              <a:rPr lang="en-AU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AU" altLang="en-US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600" smtClean="0">
              <a:solidFill>
                <a:srgbClr val="FFFF66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8EC49AC-8552-410B-9C6E-FE6B0031E8E1}" type="slidenum">
              <a:rPr lang="en-AU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AU" altLang="en-US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FD66FD3-5E8F-4294-A9B8-DEBB5E209A48}" type="slidenum">
              <a:rPr lang="en-AU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AU" altLang="en-US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CF33E7-FB97-49FE-BC69-D0B8A1449C85}" type="slidenum">
              <a:rPr lang="en-AU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AU" altLang="en-US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BC4FA47-EFC5-4F4A-B9E1-F86D7023C2AE}" type="slidenum">
              <a:rPr lang="en-AU" altLang="en-US" sz="1200" smtClean="0"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AU" altLang="en-US" sz="1200" dirty="0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600" smtClean="0">
              <a:solidFill>
                <a:srgbClr val="FFFF66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AA7659D-2C72-4F79-AB63-A25102053EC4}" type="slidenum">
              <a:rPr lang="en-AU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AU" altLang="en-US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0054F6-9DCD-4EF3-B23A-188ACDE6A1D3}" type="slidenum">
              <a:rPr lang="en-AU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AU" altLang="en-US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1521F47-7CBB-43E2-88C2-5EC23614EF1D}" type="slidenum">
              <a:rPr lang="en-AU" altLang="en-US" sz="1200" smtClean="0"/>
              <a:pPr eaLnBrk="1" hangingPunct="1">
                <a:defRPr/>
              </a:pPr>
              <a:t>2</a:t>
            </a:fld>
            <a:endParaRPr lang="en-AU" altLang="en-US" sz="120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67ACA2E-3A62-459F-8BB2-82D77BCF8D2A}" type="slidenum">
              <a:rPr lang="en-AU" altLang="en-US" sz="1200" smtClean="0"/>
              <a:pPr eaLnBrk="1" hangingPunct="1">
                <a:defRPr/>
              </a:pPr>
              <a:t>22</a:t>
            </a:fld>
            <a:endParaRPr lang="en-AU" altLang="en-US" sz="120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FBC8C1E-86F3-4C7F-8222-3E5EB3E29EFC}" type="slidenum">
              <a:rPr lang="en-AU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n-AU" altLang="en-US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99A1F53-AD9B-4FEF-8C4A-1D65DD000B7E}" type="slidenum">
              <a:rPr lang="en-AU" altLang="en-US" sz="1200" smtClean="0">
                <a:latin typeface="Times New Roman" pitchFamily="18" charset="0"/>
              </a:rPr>
              <a:pPr eaLnBrk="1" hangingPunct="1">
                <a:defRPr/>
              </a:pPr>
              <a:t>27</a:t>
            </a:fld>
            <a:endParaRPr lang="en-AU" altLang="en-US" sz="1200" dirty="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1A9EB1-A616-43DD-B3B2-6DB9E709A340}" type="slidenum">
              <a:rPr lang="en-AU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AU" altLang="en-US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en-US" altLang="en-US" smtClean="0">
              <a:solidFill>
                <a:srgbClr val="FFFF66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916D692-5005-4BC7-B773-780F174476AA}" type="slidenum">
              <a:rPr lang="en-AU" altLang="en-US" sz="1200" smtClean="0"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AU" altLang="en-US" sz="1200" dirty="0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en-US" altLang="en-US" smtClean="0">
              <a:solidFill>
                <a:srgbClr val="FFFF66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4BAC557-7FCD-4E5C-BD27-7DAC8041AAD6}" type="slidenum">
              <a:rPr lang="en-AU" altLang="en-US" sz="1200" smtClean="0"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AU" altLang="en-US" sz="1200" dirty="0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en-US" altLang="en-US" sz="1600" smtClean="0">
              <a:solidFill>
                <a:srgbClr val="FFFF66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B435ADE-6B68-4B34-9E4B-AE410C72AD6F}" type="slidenum">
              <a:rPr lang="en-AU" altLang="en-US" sz="1200" smtClean="0"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AU" altLang="en-US" sz="1200" dirty="0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37E3870-F179-4002-9917-CDC9DC9CA5E8}" type="slidenum">
              <a:rPr lang="en-AU" altLang="en-US" sz="1200" smtClean="0"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AU" altLang="en-US" sz="1200" dirty="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16BD26-977C-4CC4-A6B5-8D0BD1BDC32D}" type="slidenum">
              <a:rPr lang="en-AU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AU" altLang="en-US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28423FC-8D6A-4324-A43C-6005913AF3C7}" type="slidenum">
              <a:rPr lang="en-AU" altLang="en-US" sz="1200" smtClean="0"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AU" altLang="en-US" sz="1200" dirty="0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412481" y="4680585"/>
            <a:ext cx="27543443" cy="6240780"/>
          </a:xfrm>
        </p:spPr>
        <p:txBody>
          <a:bodyPr lIns="154305" tIns="0" rIns="154305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162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90574" y="11369419"/>
            <a:ext cx="21422678" cy="59807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543050" indent="0" algn="ctr">
              <a:buNone/>
            </a:lvl2pPr>
            <a:lvl3pPr marL="3086100" indent="0" algn="ctr">
              <a:buNone/>
            </a:lvl3pPr>
            <a:lvl4pPr marL="4629150" indent="0" algn="ctr">
              <a:buNone/>
            </a:lvl4pPr>
            <a:lvl5pPr marL="6172200" indent="0" algn="ctr">
              <a:buNone/>
            </a:lvl5pPr>
            <a:lvl6pPr marL="7715250" indent="0" algn="ctr">
              <a:buNone/>
            </a:lvl6pPr>
            <a:lvl7pPr marL="9258300" indent="0" algn="ctr">
              <a:buNone/>
            </a:lvl7pPr>
            <a:lvl8pPr marL="10801350" indent="0" algn="ctr">
              <a:buNone/>
            </a:lvl8pPr>
            <a:lvl9pPr marL="123444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5B86C-BE74-4EA4-85B6-6E5C2A7C8291}" type="datetimeFigureOut">
              <a:rPr lang="en-US" altLang="en-US"/>
              <a:pPr>
                <a:defRPr/>
              </a:pPr>
              <a:t>12/17/2016</a:t>
            </a:fld>
            <a:endParaRPr lang="en-AU" alt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6C703-A7E0-4D80-9788-B00FF243DC15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40380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C91ED-0D4E-4D52-9329-8B61E0ED47FE}" type="datetimeFigureOut">
              <a:rPr lang="en-US" altLang="en-US"/>
              <a:pPr>
                <a:defRPr/>
              </a:pPr>
              <a:t>12/17/2016</a:t>
            </a:fld>
            <a:endParaRPr lang="en-AU" alt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5D718-F919-4622-A73C-B21A7635305E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764110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187773" y="937204"/>
            <a:ext cx="6885861" cy="199683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0191" y="937204"/>
            <a:ext cx="20147518" cy="199683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7B964-3EA4-463D-8842-C9F176E8AFD9}" type="datetimeFigureOut">
              <a:rPr lang="en-US" altLang="en-US"/>
              <a:pPr>
                <a:defRPr/>
              </a:pPr>
              <a:t>12/17/2016</a:t>
            </a:fld>
            <a:endParaRPr lang="en-AU" alt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D4883-DB06-4137-97BF-B6F708B2A854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03221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CF045-1B30-4D14-9E42-BD9C689399C2}" type="datetimeFigureOut">
              <a:rPr lang="en-US" altLang="en-US"/>
              <a:pPr>
                <a:defRPr/>
              </a:pPr>
              <a:t>12/17/2016</a:t>
            </a:fld>
            <a:endParaRPr lang="en-AU" alt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7909D-79B8-442C-9BC1-B49D6034BA2D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70441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670" y="2080260"/>
            <a:ext cx="23717964" cy="624078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62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670" y="8557820"/>
            <a:ext cx="23717964" cy="5151892"/>
          </a:xfrm>
        </p:spPr>
        <p:txBody>
          <a:bodyPr/>
          <a:lstStyle>
            <a:lvl1pPr marL="246888" indent="0" algn="l">
              <a:buNone/>
              <a:defRPr sz="6800">
                <a:solidFill>
                  <a:schemeClr val="tx1"/>
                </a:solidFill>
              </a:defRPr>
            </a:lvl1pPr>
            <a:lvl2pPr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6F53A-EA70-47D7-A8FC-6662DC331B54}" type="datetimeFigureOut">
              <a:rPr lang="en-US" altLang="en-US"/>
              <a:pPr>
                <a:defRPr/>
              </a:pPr>
              <a:t>12/17/2016</a:t>
            </a:fld>
            <a:endParaRPr lang="en-A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DF3C5-355F-4E88-82DC-E3AE4413FA62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137453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0191" y="5460684"/>
            <a:ext cx="13516689" cy="15444849"/>
          </a:xfrm>
        </p:spPr>
        <p:txBody>
          <a:bodyPr/>
          <a:lstStyle>
            <a:lvl1pPr>
              <a:defRPr sz="88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56945" y="5460684"/>
            <a:ext cx="13516689" cy="15444849"/>
          </a:xfrm>
        </p:spPr>
        <p:txBody>
          <a:bodyPr/>
          <a:lstStyle>
            <a:lvl1pPr>
              <a:defRPr sz="88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C2A34-649F-4056-B5F6-089537433370}" type="datetimeFigureOut">
              <a:rPr lang="en-US" altLang="en-US"/>
              <a:pPr>
                <a:defRPr/>
              </a:pPr>
              <a:t>12/17/2016</a:t>
            </a:fld>
            <a:endParaRPr lang="en-AU" alt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EF74D-D5AD-47D6-A4F3-0C76CAB353DF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62461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191" y="931783"/>
            <a:ext cx="27543443" cy="39004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191" y="5238571"/>
            <a:ext cx="13522004" cy="2562402"/>
          </a:xfrm>
        </p:spPr>
        <p:txBody>
          <a:bodyPr anchor="ctr"/>
          <a:lstStyle>
            <a:lvl1pPr marL="0" indent="0">
              <a:buNone/>
              <a:defRPr sz="8100" b="0" cap="all" baseline="0">
                <a:solidFill>
                  <a:schemeClr val="tx1"/>
                </a:solidFill>
              </a:defRPr>
            </a:lvl1pPr>
            <a:lvl2pPr>
              <a:buNone/>
              <a:defRPr sz="6800" b="1"/>
            </a:lvl2pPr>
            <a:lvl3pPr>
              <a:buNone/>
              <a:defRPr sz="6100" b="1"/>
            </a:lvl3pPr>
            <a:lvl4pPr>
              <a:buNone/>
              <a:defRPr sz="5400" b="1"/>
            </a:lvl4pPr>
            <a:lvl5pPr>
              <a:buNone/>
              <a:defRPr sz="54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5546320" y="5238571"/>
            <a:ext cx="13527316" cy="2562402"/>
          </a:xfrm>
        </p:spPr>
        <p:txBody>
          <a:bodyPr anchor="ctr"/>
          <a:lstStyle>
            <a:lvl1pPr marL="0" indent="0">
              <a:buNone/>
              <a:defRPr sz="8100" b="0" cap="all" baseline="0">
                <a:solidFill>
                  <a:schemeClr val="tx1"/>
                </a:solidFill>
              </a:defRPr>
            </a:lvl1pPr>
            <a:lvl2pPr>
              <a:buNone/>
              <a:defRPr sz="6800" b="1"/>
            </a:lvl2pPr>
            <a:lvl3pPr>
              <a:buNone/>
              <a:defRPr sz="6100" b="1"/>
            </a:lvl3pPr>
            <a:lvl4pPr>
              <a:buNone/>
              <a:defRPr sz="5400" b="1"/>
            </a:lvl4pPr>
            <a:lvl5pPr>
              <a:buNone/>
              <a:defRPr sz="54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530191" y="8061009"/>
            <a:ext cx="13522004" cy="12844524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546320" y="8061009"/>
            <a:ext cx="13527316" cy="12844524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32DBF-105C-4359-8365-3DF2A000CD69}" type="datetimeFigureOut">
              <a:rPr lang="en-US" altLang="en-US"/>
              <a:pPr>
                <a:defRPr/>
              </a:pPr>
              <a:t>12/17/2016</a:t>
            </a:fld>
            <a:endParaRPr lang="en-AU" alt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0AE1C-9571-4787-BEE6-6DF99FFA0B50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9810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E60CB-850B-45C4-9EE7-034099BC8A84}" type="datetimeFigureOut">
              <a:rPr lang="en-US" altLang="en-US"/>
              <a:pPr>
                <a:defRPr/>
              </a:pPr>
              <a:t>12/17/2016</a:t>
            </a:fld>
            <a:endParaRPr lang="en-AU" alt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6AA0E-E2EB-4514-95F7-70DFAAB19267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427580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D50-0EFF-440E-8D67-51CBD84BC1F7}" type="datetimeFigureOut">
              <a:rPr lang="en-US" altLang="en-US"/>
              <a:pPr>
                <a:defRPr/>
              </a:pPr>
              <a:t>12/17/2016</a:t>
            </a:fld>
            <a:endParaRPr lang="en-A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73535-F3A4-40CC-AE9D-890AC022FBFD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36099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193" y="931783"/>
            <a:ext cx="10068448" cy="3965496"/>
          </a:xfrm>
        </p:spPr>
        <p:txBody>
          <a:bodyPr anchor="b">
            <a:sp3d prstMaterial="softEdge"/>
          </a:bodyPr>
          <a:lstStyle>
            <a:lvl1pPr algn="l">
              <a:buNone/>
              <a:defRPr sz="74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30193" y="5200652"/>
            <a:ext cx="10068448" cy="15704881"/>
          </a:xfrm>
        </p:spPr>
        <p:txBody>
          <a:bodyPr/>
          <a:lstStyle>
            <a:lvl1pPr marL="0" indent="0">
              <a:buNone/>
              <a:defRPr sz="4700"/>
            </a:lvl1pPr>
            <a:lvl2pPr>
              <a:buNone/>
              <a:defRPr sz="4100"/>
            </a:lvl2pPr>
            <a:lvl3pPr>
              <a:buNone/>
              <a:defRPr sz="3400"/>
            </a:lvl3pPr>
            <a:lvl4pPr>
              <a:buNone/>
              <a:defRPr sz="3000"/>
            </a:lvl4pPr>
            <a:lvl5pPr>
              <a:buNone/>
              <a:defRPr sz="3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965246" y="931785"/>
            <a:ext cx="17108388" cy="19973748"/>
          </a:xfrm>
        </p:spPr>
        <p:txBody>
          <a:bodyPr/>
          <a:lstStyle>
            <a:lvl1pPr>
              <a:defRPr sz="8800"/>
            </a:lvl1pPr>
            <a:lvl2pPr>
              <a:defRPr sz="8100"/>
            </a:lvl2pPr>
            <a:lvl3pPr>
              <a:defRPr sz="7400"/>
            </a:lvl3pPr>
            <a:lvl4pPr>
              <a:defRPr sz="6800"/>
            </a:lvl4pPr>
            <a:lvl5pPr>
              <a:defRPr sz="6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7BB32-B558-41C3-A281-6CF410244DB4}" type="datetimeFigureOut">
              <a:rPr lang="en-US" altLang="en-US"/>
              <a:pPr>
                <a:defRPr/>
              </a:pPr>
              <a:t>12/17/2016</a:t>
            </a:fld>
            <a:endParaRPr lang="en-AU" alt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CC1B5-4481-41FE-9A36-3E71CA828E12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34968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765" y="2080260"/>
            <a:ext cx="18362295" cy="1782308"/>
          </a:xfrm>
        </p:spPr>
        <p:txBody>
          <a:bodyPr lIns="154305" rIns="154305" bIns="0" anchor="b">
            <a:sp3d prstMaterial="softEdge"/>
          </a:bodyPr>
          <a:lstStyle>
            <a:lvl1pPr algn="ctr">
              <a:buNone/>
              <a:defRPr sz="6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20765" y="6251615"/>
            <a:ext cx="18362295" cy="1352169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rtl="0" eaLnBrk="1" latinLnBrk="0" hangingPunct="1">
              <a:buNone/>
              <a:defRPr sz="10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0765" y="3981661"/>
            <a:ext cx="18362295" cy="1809826"/>
          </a:xfrm>
        </p:spPr>
        <p:txBody>
          <a:bodyPr lIns="154305" rIns="154305"/>
          <a:lstStyle>
            <a:lvl1pPr marL="0" indent="0" algn="ctr">
              <a:buNone/>
              <a:defRPr sz="4700"/>
            </a:lvl1pPr>
            <a:lvl2pPr>
              <a:defRPr sz="41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5672F-7861-4C5C-8CD7-607725DF9204}" type="datetimeFigureOut">
              <a:rPr lang="en-US" altLang="en-US"/>
              <a:pPr>
                <a:defRPr/>
              </a:pPr>
              <a:t>12/17/2016</a:t>
            </a:fld>
            <a:endParaRPr lang="en-AU" alt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7702C-0AF9-4022-BDB7-5309559038C7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07001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30350" y="936625"/>
            <a:ext cx="27543125" cy="3900488"/>
          </a:xfrm>
          <a:prstGeom prst="rect">
            <a:avLst/>
          </a:prstGeom>
        </p:spPr>
        <p:txBody>
          <a:bodyPr vert="horz" lIns="308610" tIns="154305" rIns="308610" bIns="154305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530350" y="5461000"/>
            <a:ext cx="27543125" cy="160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8610" tIns="154305" rIns="308610" bIns="154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530350" y="21896388"/>
            <a:ext cx="7140575" cy="1246187"/>
          </a:xfrm>
          <a:prstGeom prst="rect">
            <a:avLst/>
          </a:prstGeom>
        </p:spPr>
        <p:txBody>
          <a:bodyPr vert="horz" lIns="308610" tIns="154305" rIns="308610" bIns="154305" anchor="b"/>
          <a:lstStyle>
            <a:lvl1pPr algn="l" eaLnBrk="1" latinLnBrk="0" hangingPunct="1">
              <a:defRPr kumimoji="0" sz="41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4B94C88-9A56-4EBD-8D7E-40AD1B426E83}" type="datetimeFigureOut">
              <a:rPr lang="en-US" altLang="en-US"/>
              <a:pPr>
                <a:defRPr/>
              </a:pPr>
              <a:t>12/17/2016</a:t>
            </a:fld>
            <a:endParaRPr lang="en-A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456863" y="21896388"/>
            <a:ext cx="9690100" cy="1246187"/>
          </a:xfrm>
          <a:prstGeom prst="rect">
            <a:avLst/>
          </a:prstGeom>
        </p:spPr>
        <p:txBody>
          <a:bodyPr vert="horz" lIns="308610" tIns="154305" rIns="308610" bIns="154305" anchor="b"/>
          <a:lstStyle>
            <a:lvl1pPr algn="ctr" eaLnBrk="1" latinLnBrk="0" hangingPunct="1">
              <a:defRPr kumimoji="0" sz="41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6523950" y="21896388"/>
            <a:ext cx="2549525" cy="1246187"/>
          </a:xfrm>
          <a:prstGeom prst="rect">
            <a:avLst/>
          </a:prstGeom>
        </p:spPr>
        <p:txBody>
          <a:bodyPr vert="horz" lIns="0" tIns="154305" rIns="0" bIns="154305" anchor="b"/>
          <a:lstStyle>
            <a:lvl1pPr algn="r" eaLnBrk="1" latinLnBrk="0" hangingPunct="1">
              <a:defRPr kumimoji="0" sz="41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AE2E81A-4025-41FB-AB80-BD5908ACDB53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8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38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38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38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38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38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38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38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38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3800" b="1">
          <a:solidFill>
            <a:schemeClr val="tx1"/>
          </a:solidFill>
          <a:latin typeface="Lucida Sans" pitchFamily="34" charset="0"/>
        </a:defRPr>
      </a:lvl9pPr>
    </p:titleStyle>
    <p:bodyStyle>
      <a:lvl1pPr marL="1851025" indent="-1387475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9500" kern="1200">
          <a:solidFill>
            <a:schemeClr val="tx1"/>
          </a:solidFill>
          <a:latin typeface="+mn-lt"/>
          <a:ea typeface="+mn-ea"/>
          <a:cs typeface="+mn-cs"/>
        </a:defRPr>
      </a:lvl1pPr>
      <a:lvl2pPr marL="2930525" indent="-9556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3825875" indent="-7715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4567238" indent="-6159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5214938" indent="-6159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5956173" indent="-61722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6635115" indent="-61722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7314057" indent="-61722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7992999" indent="-61722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4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543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462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77152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9258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/index.php?title=File:Birthday_Paradox.svg&amp;page=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http://upload.wikimedia.org/wikipedia/commons/thumb/e/e7/Birthday_Paradox.svg/450px-Birthday_Paradox.svg.png" TargetMode="Externa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1.jpg"/><Relationship Id="rId4" Type="http://schemas.openxmlformats.org/officeDocument/2006/relationships/image" Target="../media/image50.png"/><Relationship Id="rId9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emf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8456275"/>
            <a:ext cx="306038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Dr. Lance Storm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Brain and Cognition Centre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School of Psychology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University of Adelaide</a:t>
            </a:r>
            <a:endParaRPr lang="en-US" altLang="en-US" sz="440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075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1020763" y="779463"/>
            <a:ext cx="29073475" cy="1248251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7708"/>
              </a:avLst>
            </a:prstTxWarp>
          </a:bodyPr>
          <a:lstStyle/>
          <a:p>
            <a:pPr algn="ctr"/>
            <a:r>
              <a:rPr lang="en-AU" sz="61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SYNCHRONICITY</a:t>
            </a:r>
            <a:endParaRPr lang="en-AU" sz="61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66"/>
              </a:solidFill>
              <a:effectLst>
                <a:outerShdw dist="45791" dir="2021404" algn="ctr" rotWithShape="0">
                  <a:srgbClr val="808080"/>
                </a:outerShdw>
              </a:effectLst>
              <a:latin typeface="Arial Black"/>
            </a:endParaRPr>
          </a:p>
        </p:txBody>
      </p:sp>
      <p:pic>
        <p:nvPicPr>
          <p:cNvPr id="307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07"/>
          <a:stretch>
            <a:fillRect/>
          </a:stretch>
        </p:blipFill>
        <p:spPr bwMode="auto">
          <a:xfrm>
            <a:off x="27543125" y="19643725"/>
            <a:ext cx="2046288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aiprin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3"/>
          <a:stretch>
            <a:fillRect/>
          </a:stretch>
        </p:blipFill>
        <p:spPr bwMode="auto">
          <a:xfrm>
            <a:off x="509588" y="19183350"/>
            <a:ext cx="2689225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0" y="14301788"/>
            <a:ext cx="30603825" cy="2189162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200" b="1">
                <a:solidFill>
                  <a:srgbClr val="FFFF66"/>
                </a:solidFill>
                <a:latin typeface="Arial" charset="0"/>
              </a:rPr>
              <a:t>VS.  COINCIDENCE</a:t>
            </a:r>
            <a:endParaRPr lang="en-US" altLang="en-US" sz="12200" i="1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768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1274763" y="4679950"/>
            <a:ext cx="28819475" cy="172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 i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   Meaningfulness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 i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	     So, the meaningfulness is obvious to Clayton </a:t>
            </a:r>
            <a:r>
              <a:rPr kumimoji="1" lang="en-US" altLang="en-US" sz="6600">
                <a:solidFill>
                  <a:srgbClr val="FFFF66"/>
                </a:solidFill>
                <a:latin typeface="Arial" charset="0"/>
                <a:sym typeface="Symbol" pitchFamily="18" charset="2"/>
              </a:rPr>
              <a:t> </a:t>
            </a: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but let’s break this down . . 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 i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   Jung (1960) claims: “Synchronicity postulates a meaning which is </a:t>
            </a:r>
            <a:r>
              <a:rPr lang="en-AU" altLang="en-US" sz="6100" i="1">
                <a:solidFill>
                  <a:srgbClr val="FFFF66"/>
                </a:solidFill>
                <a:latin typeface="Arial" charset="0"/>
              </a:rPr>
              <a:t>a priori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 i="1">
                <a:solidFill>
                  <a:srgbClr val="FFFF66"/>
                </a:solidFill>
                <a:latin typeface="Arial" charset="0"/>
              </a:rPr>
              <a:t>    </a:t>
            </a: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[pre-existent] in relation to human consciousness” (para.  942)</a:t>
            </a:r>
            <a:r>
              <a:rPr lang="en-AU" altLang="en-US" sz="6000">
                <a:solidFill>
                  <a:srgbClr val="FFFF66"/>
                </a:solidFill>
                <a:latin typeface="Arial" charset="0"/>
              </a:rPr>
              <a:t> </a:t>
            </a:r>
            <a:r>
              <a:rPr kumimoji="1" lang="en-US" altLang="en-US" sz="6000">
                <a:solidFill>
                  <a:srgbClr val="FFFF66"/>
                </a:solidFill>
                <a:latin typeface="Arial" charset="0"/>
                <a:sym typeface="Symbol" pitchFamily="18" charset="2"/>
              </a:rPr>
              <a:t> it </a:t>
            </a: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apparently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   exists </a:t>
            </a:r>
            <a:r>
              <a:rPr lang="en-AU" altLang="en-US" sz="6100" u="sng">
                <a:solidFill>
                  <a:srgbClr val="FFFF66"/>
                </a:solidFill>
                <a:latin typeface="Arial" charset="0"/>
              </a:rPr>
              <a:t>outside</a:t>
            </a: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us.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endParaRPr lang="en-AU" altLang="en-US" sz="610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endParaRPr lang="en-AU" altLang="en-US" sz="610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   Again, some philosophers object . . 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610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   Questions: 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As Stephen Braude implies, isn’t meaning subjective? Aren’t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  Clayton’s decisions </a:t>
            </a:r>
            <a:r>
              <a:rPr lang="en-US" altLang="en-US" sz="6100" u="sng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subjective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? Do we all agree with him? Why?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   Answer: Jung recognises subjectivity, but his focus is mainly 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  </a:t>
            </a:r>
            <a:r>
              <a:rPr lang="en-AU" altLang="en-US" sz="6100" u="sng">
                <a:solidFill>
                  <a:srgbClr val="FFFF66"/>
                </a:solidFill>
                <a:latin typeface="Arial" charset="0"/>
              </a:rPr>
              <a:t>archetypal meaning</a:t>
            </a:r>
            <a:r>
              <a:rPr lang="en-AU" altLang="en-US" sz="6100" i="1">
                <a:solidFill>
                  <a:srgbClr val="FFFF66"/>
                </a:solidFill>
                <a:latin typeface="Arial" charset="0"/>
              </a:rPr>
              <a:t>.</a:t>
            </a: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The meaningfulness that comes with archetypes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  is more universal (human-wide). That is, if the meaning is </a:t>
            </a:r>
            <a:r>
              <a:rPr lang="en-AU" altLang="en-US" sz="6100" u="sng">
                <a:solidFill>
                  <a:srgbClr val="FFFF66"/>
                </a:solidFill>
                <a:latin typeface="Arial" charset="0"/>
              </a:rPr>
              <a:t>archetypal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   it’s </a:t>
            </a:r>
            <a:r>
              <a:rPr lang="en-US" altLang="en-US" sz="6100" u="sng">
                <a:solidFill>
                  <a:srgbClr val="FFFF66"/>
                </a:solidFill>
                <a:latin typeface="Arial" charset="0"/>
                <a:sym typeface="Wingdings" pitchFamily="2" charset="2"/>
              </a:rPr>
              <a:t>generally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meaningful.</a:t>
            </a:r>
            <a:endParaRPr lang="en-AU" altLang="en-US" sz="610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8926513" y="2339975"/>
            <a:ext cx="142938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8509" tIns="154254" rIns="308509" bIns="15425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SYNCHRONICITY vs. COINCIDENCE</a:t>
            </a:r>
            <a:endParaRPr lang="en-AU" altLang="en-US" sz="6100" b="1" i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9220" name="Picture 5" descr="http://www.soulfriends.com/images/meaningfuln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825" y="17916525"/>
            <a:ext cx="36576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http://foreverfamilyfoundation.com/images/stephenebraud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6944" y="10617994"/>
            <a:ext cx="2922378" cy="4183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Callout 8"/>
          <p:cNvSpPr>
            <a:spLocks noChangeArrowheads="1"/>
          </p:cNvSpPr>
          <p:nvPr/>
        </p:nvSpPr>
        <p:spPr bwMode="auto">
          <a:xfrm>
            <a:off x="19826288" y="11125200"/>
            <a:ext cx="9693275" cy="2644775"/>
          </a:xfrm>
          <a:prstGeom prst="wedgeEllipseCallout">
            <a:avLst>
              <a:gd name="adj1" fmla="val -75630"/>
              <a:gd name="adj2" fmla="val 10106"/>
            </a:avLst>
          </a:prstGeom>
          <a:noFill/>
          <a:ln w="9525" algn="ctr">
            <a:solidFill>
              <a:srgbClr val="F4F4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08509" tIns="154254" rIns="308509" bIns="154254"/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4100" b="1">
                <a:solidFill>
                  <a:srgbClr val="FFFF66"/>
                </a:solidFill>
                <a:latin typeface="Arial" charset="0"/>
              </a:rPr>
              <a:t>       NATURE . . . DOES NOT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4100" b="1">
                <a:solidFill>
                  <a:srgbClr val="FFFF66"/>
                </a:solidFill>
                <a:latin typeface="Arial" charset="0"/>
              </a:rPr>
              <a:t>DICTATE HOW </a:t>
            </a:r>
            <a:r>
              <a:rPr lang="en-AU" altLang="en-US" sz="4100" b="1" u="sng">
                <a:solidFill>
                  <a:srgbClr val="FFFF66"/>
                </a:solidFill>
                <a:latin typeface="Arial" charset="0"/>
              </a:rPr>
              <a:t>WE</a:t>
            </a:r>
            <a:r>
              <a:rPr lang="en-AU" altLang="en-US" sz="4100" b="1">
                <a:solidFill>
                  <a:srgbClr val="FFFF66"/>
                </a:solidFill>
                <a:latin typeface="Arial" charset="0"/>
              </a:rPr>
              <a:t> INDIVIDUATE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4100" b="1">
                <a:solidFill>
                  <a:srgbClr val="FFFF66"/>
                </a:solidFill>
                <a:latin typeface="Arial" charset="0"/>
              </a:rPr>
              <a:t>EVENTS</a:t>
            </a:r>
            <a:endParaRPr lang="en-AU" altLang="en-US" sz="4100" b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725650" y="21539200"/>
            <a:ext cx="1115853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  Archetypes; what are they?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2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274763" y="4659313"/>
            <a:ext cx="28500387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 i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   Archetypes</a:t>
            </a:r>
            <a:endParaRPr lang="en-AU" altLang="en-US" sz="6100" b="1" i="1">
              <a:solidFill>
                <a:srgbClr val="FFFF66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00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Jung says </a:t>
            </a:r>
            <a:r>
              <a:rPr lang="en-US" altLang="en-US" sz="6100" u="sng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archetypes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underscore synchronicity. </a:t>
            </a:r>
            <a:r>
              <a:rPr lang="en-US" altLang="en-US" sz="6100" u="sng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Archetypes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are structural components of the collective unconscious (deep in the mind) that influence how we think and act. They are </a:t>
            </a:r>
            <a:r>
              <a:rPr lang="en-US" altLang="en-US" sz="6100" u="sng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represented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in literature (myths, folk-lore, fairy-tales, sacred texts), dreams, and fantasies. E.g., </a:t>
            </a: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Hero, Wise Old Man, Child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.</a:t>
            </a:r>
            <a:endParaRPr lang="en-AU" altLang="en-US" sz="61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8926513" y="2339975"/>
            <a:ext cx="142938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8509" tIns="154254" rIns="308509" bIns="15425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SYNCHRONICITY vs. COINCIDENCE</a:t>
            </a:r>
            <a:endParaRPr lang="en-AU" altLang="en-US" sz="6100" b="1" i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10246" name="Picture 6" descr="http://www.songsouponsea.com/Promenade/ITW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7068" y="10621342"/>
            <a:ext cx="22790298" cy="11607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274763" y="4659313"/>
            <a:ext cx="189230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 i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   Archetypes</a:t>
            </a:r>
            <a:endParaRPr lang="en-AU" altLang="en-US" sz="6100" b="1" i="1">
              <a:solidFill>
                <a:srgbClr val="FFFF66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610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Other examples: </a:t>
            </a:r>
            <a:r>
              <a:rPr lang="en-AU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geometrical forms . . .</a:t>
            </a:r>
            <a:endParaRPr lang="en-AU" altLang="en-US" sz="61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8926513" y="2339975"/>
            <a:ext cx="142938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8509" tIns="154254" rIns="308509" bIns="15425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SYNCHRONICITY vs. COINCIDENCE</a:t>
            </a:r>
            <a:endParaRPr lang="en-AU" altLang="en-US" sz="6100" b="1" i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1217613" y="11777663"/>
            <a:ext cx="100806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 i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   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. . . p</a:t>
            </a:r>
            <a:r>
              <a:rPr lang="en-AU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ersona (mask) . . .</a:t>
            </a:r>
            <a:endParaRPr lang="en-AU" altLang="en-US" sz="61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1274763" y="8915400"/>
            <a:ext cx="12928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 i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   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. . . f</a:t>
            </a:r>
            <a:r>
              <a:rPr lang="en-AU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lowers, trees, . . .</a:t>
            </a:r>
            <a:endParaRPr lang="en-AU" altLang="en-US" sz="6100">
              <a:solidFill>
                <a:srgbClr val="FFFF66"/>
              </a:solidFill>
              <a:latin typeface="Arial" charset="0"/>
            </a:endParaRPr>
          </a:p>
        </p:txBody>
      </p:sp>
      <p:pic>
        <p:nvPicPr>
          <p:cNvPr id="1229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5" y="11548939"/>
            <a:ext cx="12142882" cy="9728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Rectangle 7"/>
          <p:cNvSpPr>
            <a:spLocks noChangeArrowheads="1"/>
          </p:cNvSpPr>
          <p:nvPr/>
        </p:nvSpPr>
        <p:spPr bwMode="auto">
          <a:xfrm>
            <a:off x="673100" y="21277263"/>
            <a:ext cx="106251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 i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  </a:t>
            </a:r>
            <a:r>
              <a:rPr lang="en-AU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. . . animals, etc., etc., etc.</a:t>
            </a:r>
            <a:endParaRPr lang="en-AU" altLang="en-US" sz="6100">
              <a:solidFill>
                <a:srgbClr val="FFFF66"/>
              </a:solidFill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1913" y="3743325"/>
            <a:ext cx="9793287" cy="962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770" y="5004718"/>
            <a:ext cx="13298055" cy="947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3519" y="8461102"/>
            <a:ext cx="13897545" cy="10551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25" y="8532813"/>
            <a:ext cx="24442738" cy="137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664" y="5580782"/>
            <a:ext cx="15005711" cy="19507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6863" y="9742488"/>
            <a:ext cx="19154775" cy="136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8926513" y="2339975"/>
            <a:ext cx="142938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8509" tIns="154254" rIns="308509" bIns="15425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SYNCHRONICITY vs. COINCIDENCE</a:t>
            </a:r>
            <a:endParaRPr lang="en-AU" altLang="en-US" sz="6100" b="1" i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23314025" y="20023138"/>
            <a:ext cx="9048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30350" y="4160838"/>
            <a:ext cx="20108863" cy="181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 i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   Archetypes</a:t>
            </a:r>
            <a:endParaRPr lang="en-AU" altLang="en-US" sz="6100" b="1" i="1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610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Important points about archetypes: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610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An archetypal meaning is an age-old meaning.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AU" altLang="en-US" sz="610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A specific archetype carries the same general meaning across cultures 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  <a:sym typeface="Symbol" pitchFamily="18" charset="2"/>
              </a:rPr>
              <a:t> human experience (how we perceive) and human behaviour (how we act) are thereby ‘standardized’</a:t>
            </a: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AU" altLang="en-US" sz="610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AU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So, although, meaningfulness 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is largely subjective (requires interpretation), archetypal meaning (because it’s in the culture, even carries across cultures) is more objective.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altLang="en-US" sz="610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That means we can get agreement on what the psychophysical events may mean. Applies to transformation of personality too.</a:t>
            </a:r>
            <a:endParaRPr lang="en-AU" altLang="en-US" sz="6100">
              <a:solidFill>
                <a:srgbClr val="FFFF66"/>
              </a:solidFill>
              <a:latin typeface="Arial" charset="0"/>
            </a:endParaRPr>
          </a:p>
        </p:txBody>
      </p:sp>
      <p:pic>
        <p:nvPicPr>
          <p:cNvPr id="7" name="Picture 6" descr="http://aaahhh.org/wp-content/uploads/2008/02/kimberly-webber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24857" y="13424504"/>
            <a:ext cx="5645753" cy="8676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8" descr="http://www.uhigh.ilstu.edu/english/arthur/book20/chapter22/kingarthur2.jpg"/>
          <p:cNvPicPr>
            <a:picLocks noChangeAspect="1" noChangeArrowheads="1"/>
          </p:cNvPicPr>
          <p:nvPr/>
        </p:nvPicPr>
        <p:blipFill>
          <a:blip r:embed="rId4" cstate="print"/>
          <a:srcRect l="24811" t="5039" r="19849" b="8399"/>
          <a:stretch>
            <a:fillRect/>
          </a:stretch>
        </p:blipFill>
        <p:spPr bwMode="auto">
          <a:xfrm>
            <a:off x="21553268" y="5004718"/>
            <a:ext cx="5773980" cy="9072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530350" y="4160838"/>
            <a:ext cx="27525663" cy="188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455613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6100" b="1" i="1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   Synchronicity contrasted with meaningless chance groupings</a:t>
            </a:r>
            <a:endParaRPr lang="en-AU" altLang="en-US" sz="6100" b="1" i="1" dirty="0" smtClean="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6100" dirty="0" smtClean="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6100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   Example of </a:t>
            </a:r>
            <a:r>
              <a:rPr lang="en-US" altLang="en-US" sz="6100" b="1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Synchronicity</a:t>
            </a:r>
            <a:r>
              <a:rPr lang="en-US" altLang="en-US" sz="6100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:</a:t>
            </a:r>
            <a:endParaRPr lang="en-US" altLang="en-US" sz="61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endParaRPr lang="en-US" altLang="en-US" sz="61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altLang="en-US" sz="61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</a:t>
            </a:r>
            <a:r>
              <a:rPr lang="en-AU" sz="61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1759, at a party in Gothenburg, Swedish religious leader,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sz="6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61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scientist, philosopher, and mystic, Emanuel Swedenborg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sz="6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61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(1688-1772), in an agitated state, had a vision of houses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sz="61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on fire nearly 500 km away in Stockholm.</a:t>
            </a:r>
            <a:r>
              <a:rPr lang="en-AU" sz="6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61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Jung </a:t>
            </a:r>
            <a:r>
              <a:rPr lang="en-AU" sz="6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AU" sz="61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Font typeface="Wingdings 2" pitchFamily="18" charset="2"/>
              <a:buNone/>
              <a:defRPr/>
            </a:pPr>
            <a:r>
              <a:rPr lang="en-AU" sz="6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“When . . . the vision arose in Swedenborg’s mind of a fire in</a:t>
            </a:r>
          </a:p>
          <a:p>
            <a:pPr indent="0">
              <a:buFont typeface="Wingdings 2" pitchFamily="18" charset="2"/>
              <a:buNone/>
              <a:defRPr/>
            </a:pPr>
            <a:r>
              <a:rPr lang="en-AU" sz="6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Stockholm, there was a real fire raging there at the same time,</a:t>
            </a:r>
          </a:p>
          <a:p>
            <a:pPr indent="0">
              <a:buFont typeface="Wingdings 2" pitchFamily="18" charset="2"/>
              <a:buNone/>
              <a:defRPr/>
            </a:pPr>
            <a:r>
              <a:rPr lang="en-AU" sz="6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without there being any demonstrable or even </a:t>
            </a:r>
            <a:r>
              <a:rPr lang="en-AU" sz="61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thinkable</a:t>
            </a:r>
          </a:p>
          <a:p>
            <a:pPr indent="0">
              <a:buFont typeface="Wingdings 2" pitchFamily="18" charset="2"/>
              <a:buNone/>
              <a:defRPr/>
            </a:pPr>
            <a:r>
              <a:rPr lang="en-AU" sz="61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connection between </a:t>
            </a:r>
            <a:r>
              <a:rPr lang="en-AU" sz="6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two</a:t>
            </a:r>
            <a:r>
              <a:rPr lang="en-AU" sz="61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indent="0">
              <a:buFont typeface="Wingdings 2" pitchFamily="18" charset="2"/>
              <a:buNone/>
              <a:defRPr/>
            </a:pPr>
            <a:endParaRPr lang="en-AU" sz="61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Font typeface="Wingdings 2" pitchFamily="18" charset="2"/>
              <a:buNone/>
              <a:defRPr/>
            </a:pPr>
            <a:r>
              <a:rPr lang="en-AU" sz="61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Swedenborg gave dinner guests, and later the Gothenburg</a:t>
            </a:r>
          </a:p>
          <a:p>
            <a:pPr indent="0">
              <a:buFont typeface="Wingdings 2" pitchFamily="18" charset="2"/>
              <a:buNone/>
              <a:defRPr/>
            </a:pPr>
            <a:r>
              <a:rPr lang="en-AU" sz="6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61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city authorities, an account of this fire, including such details as the</a:t>
            </a:r>
          </a:p>
          <a:p>
            <a:pPr indent="0">
              <a:buFont typeface="Wingdings 2" pitchFamily="18" charset="2"/>
              <a:buNone/>
              <a:defRPr/>
            </a:pPr>
            <a:r>
              <a:rPr lang="en-AU" sz="6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61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time of the fire and when it was put out. He was even relieved that the fire</a:t>
            </a:r>
          </a:p>
          <a:p>
            <a:pPr indent="0">
              <a:buFont typeface="Wingdings 2" pitchFamily="18" charset="2"/>
              <a:buNone/>
              <a:defRPr/>
            </a:pPr>
            <a:r>
              <a:rPr lang="en-AU" sz="6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61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stopped three doors from his own house. </a:t>
            </a:r>
            <a:endParaRPr lang="en-US" altLang="en-US" sz="61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8926513" y="2339975"/>
            <a:ext cx="142938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8509" tIns="154254" rIns="308509" bIns="15425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SYNCHRONICITY vs. COINCIDENCE</a:t>
            </a:r>
            <a:endParaRPr lang="en-AU" altLang="en-US" sz="6100" b="1" i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08059" y="15013830"/>
            <a:ext cx="6048671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8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" t="4078" r="5572" b="5103"/>
          <a:stretch/>
        </p:blipFill>
        <p:spPr bwMode="auto">
          <a:xfrm>
            <a:off x="24725757" y="6588894"/>
            <a:ext cx="5049763" cy="6507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7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7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27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27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7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7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339975" y="6056313"/>
            <a:ext cx="24693563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455613" indent="-95567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 i="1">
                <a:solidFill>
                  <a:srgbClr val="FFFF66"/>
                </a:solidFill>
                <a:latin typeface="Arial" charset="0"/>
              </a:rPr>
              <a:t> </a:t>
            </a:r>
            <a:r>
              <a:rPr lang="en-AU" altLang="en-US" sz="6100">
                <a:solidFill>
                  <a:srgbClr val="FFFF00"/>
                </a:solidFill>
                <a:latin typeface="Arial" charset="0"/>
              </a:rPr>
              <a:t>It took two to three days for news from Stockholm to reach Gothenburg by courier. The fire had consumed 300 houses.</a:t>
            </a: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8926513" y="2339975"/>
            <a:ext cx="142938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8509" tIns="154254" rIns="308509" bIns="15425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SYNCHRONICITY vs. COINCIDENCE</a:t>
            </a:r>
            <a:endParaRPr lang="en-AU" altLang="en-US" sz="6100" b="1" i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33996" y="5651102"/>
            <a:ext cx="6125775" cy="777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8488" y="14077950"/>
            <a:ext cx="8940800" cy="894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39975" y="9096375"/>
            <a:ext cx="22466300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455613" indent="-95567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Jung makes a point of this “fire burning in him [Swedenborg] too” as being the prime ingredient of the synchronistic event. This was born out in Swedenborg’s biography, whereby his psychological state gives indication of the likelihood of 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“inner fire” (fear, anxiety). NB: archetype of fire in myth.</a:t>
            </a:r>
            <a:endParaRPr lang="en-AU" altLang="en-US" sz="61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339975" y="15086013"/>
            <a:ext cx="18578513" cy="688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455613" indent="-95567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Swedenborg’s ‘inner’ (or spiritual) fire is of particular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meaningful (i.e., psychological) significance, and is not simply a typical psi phenomenon (clairvoyance), although Jung believed that ESP and PK share the same phenomenology as synchronicity.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610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The key to synchronicity is the inner/outer link.</a:t>
            </a:r>
          </a:p>
        </p:txBody>
      </p:sp>
      <p:sp>
        <p:nvSpPr>
          <p:cNvPr id="17416" name="Rectangle 2"/>
          <p:cNvSpPr>
            <a:spLocks noChangeArrowheads="1"/>
          </p:cNvSpPr>
          <p:nvPr/>
        </p:nvSpPr>
        <p:spPr bwMode="auto">
          <a:xfrm>
            <a:off x="2792413" y="4262438"/>
            <a:ext cx="242665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6100" b="1" i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Synchronicity contrasted with meaningless chance groupings</a:t>
            </a:r>
            <a:endParaRPr lang="en-AU" altLang="en-US" sz="610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8926513" y="2339975"/>
            <a:ext cx="142938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8509" tIns="154254" rIns="308509" bIns="15425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SYNCHRONICITY vs. COINCIDENCE</a:t>
            </a:r>
            <a:endParaRPr lang="en-AU" altLang="en-US" sz="6100" b="1" i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82952" name="Picture 8" descr="http://upload.wikimedia.org/wikipedia/commons/thumb/e/e7/Birthday_Paradox.svg/450px-Birthday_Parado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888" y="13950950"/>
            <a:ext cx="13733462" cy="876776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14993938" y="4865688"/>
            <a:ext cx="615950" cy="61277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8509" tIns="154254" rIns="308509" bIns="154254" anchor="ctr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Arial" charset="0"/>
            </a:endParaRPr>
          </a:p>
        </p:txBody>
      </p:sp>
      <p:pic>
        <p:nvPicPr>
          <p:cNvPr id="82957" name="Picture 13" descr=" \begin{align} \bar p(n) &amp;= 1 \times \left(1-\frac{1}{365}\right) \times \left(1-\frac{2}{365}\right) \times \cdots \times \left(1-\frac{n-1}{365}\right) \\  &amp;= { 365 \times 364 \times \cdots \times (365-n+1) \over 365^n } \\ &amp;= { 365! \over 365^n (365-n)!} = \frac{n!\cdot{365 \choose n}}{365^n} = \frac{^{365}P_n}{365^n}\end{align}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15230475"/>
            <a:ext cx="10329863" cy="748823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530350" y="4160838"/>
            <a:ext cx="28308300" cy="969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 i="1">
                <a:solidFill>
                  <a:srgbClr val="FFFF66"/>
                </a:solidFill>
                <a:latin typeface="Arial" charset="0"/>
              </a:rPr>
              <a:t>     Synchronicity contrasted with meaningless chance groupings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Example of a </a:t>
            </a:r>
            <a:r>
              <a:rPr lang="en-US" altLang="en-US" sz="61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Coincidence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(but not Synchronicity):</a:t>
            </a:r>
            <a:endParaRPr lang="en-US" altLang="en-US" sz="610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610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The 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Birthday Paradox 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  <a:sym typeface="Symbol" pitchFamily="18" charset="2"/>
              </a:rPr>
              <a:t>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 two strangers meet up in a roomful of people and discover they have the same birthday? Synchronicity?</a:t>
            </a:r>
            <a:endParaRPr lang="en-AU" altLang="en-US" sz="610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610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The probability of two people having the same birthday is very high (99%) in a room of only 57 people! The graph below shows the approximate probability of at least two people sharing a birthday amongst a certain number of people.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74763" y="13719175"/>
            <a:ext cx="109664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 Here’s how to work it out: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274763" y="9361488"/>
            <a:ext cx="27798712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 b="1">
              <a:solidFill>
                <a:srgbClr val="FFFF66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en-US" sz="6100" b="1">
                <a:solidFill>
                  <a:srgbClr val="FFFF66"/>
                </a:solidFill>
                <a:latin typeface="Arial" charset="0"/>
              </a:rPr>
              <a:t>     </a:t>
            </a: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8926513" y="2339975"/>
            <a:ext cx="142938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8509" tIns="154254" rIns="308509" bIns="15425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SYNCHRONICITY vs. COINCIDENCE</a:t>
            </a:r>
            <a:endParaRPr lang="en-AU" altLang="en-US" sz="6100" b="1" i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274763" y="4160838"/>
            <a:ext cx="25044400" cy="181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 i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    Synchronicity contrasted with meaningless chance groupings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Two people meeting up and having the same birthday in a roomful of people is not synchronicity because “there is no simultaneous, inner-meaningful, subjective event” (Wilmer, 1987).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en-US" altLang="en-US" sz="610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en-US" sz="6100">
                <a:solidFill>
                  <a:srgbClr val="FFFF66"/>
                </a:solidFill>
                <a:latin typeface="Arial" charset="0"/>
              </a:rPr>
              <a:t>We only have a meaningless chance grouping </a:t>
            </a:r>
            <a:r>
              <a:rPr kumimoji="1" lang="en-US" altLang="en-US" sz="6100">
                <a:solidFill>
                  <a:srgbClr val="FFFF66"/>
                </a:solidFill>
                <a:latin typeface="Arial" charset="0"/>
                <a:sym typeface="Symbol" pitchFamily="18" charset="2"/>
              </a:rPr>
              <a:t> a </a:t>
            </a:r>
            <a:r>
              <a:rPr kumimoji="1" lang="en-US" altLang="en-US" sz="6100">
                <a:solidFill>
                  <a:srgbClr val="FFFF66"/>
                </a:solidFill>
                <a:latin typeface="Arial" charset="0"/>
              </a:rPr>
              <a:t>coincidence in the conventional sense</a:t>
            </a:r>
            <a:r>
              <a:rPr kumimoji="1" lang="en-US" altLang="en-US" sz="6100">
                <a:solidFill>
                  <a:srgbClr val="FFFF66"/>
                </a:solidFill>
                <a:latin typeface="Arial" charset="0"/>
                <a:sym typeface="Symbol" pitchFamily="18" charset="2"/>
              </a:rPr>
              <a:t>. </a:t>
            </a:r>
            <a:r>
              <a:rPr kumimoji="1" lang="en-US" altLang="en-US" sz="6100">
                <a:solidFill>
                  <a:srgbClr val="FFFF66"/>
                </a:solidFill>
                <a:latin typeface="Arial" charset="0"/>
              </a:rPr>
              <a:t>Piling up more and more shared facts (e.g., they are the same gender, or they received the same birthday present) won’t necessarily turn it into synchronicity.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en-US" altLang="en-US" sz="610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en-US" sz="6100">
                <a:solidFill>
                  <a:srgbClr val="FFFF66"/>
                </a:solidFill>
                <a:latin typeface="Arial" charset="0"/>
              </a:rPr>
              <a:t>In order to satisfy the conditions of synchronicity, an inner psychic experience would be required from at least one of the two people directly relating to the events at hand (say, a precognition of the  event), or any other kind of paranormal, or causally inexplicable component.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en-US" altLang="en-US" sz="610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en-US" sz="6100">
                <a:solidFill>
                  <a:srgbClr val="FFFF66"/>
                </a:solidFill>
                <a:latin typeface="Arial" charset="0"/>
              </a:rPr>
              <a:t>Furthermore, some kind of </a:t>
            </a:r>
            <a:r>
              <a:rPr lang="en-US" altLang="en-US" sz="6100" i="1">
                <a:solidFill>
                  <a:srgbClr val="FFFF66"/>
                </a:solidFill>
                <a:latin typeface="Arial" charset="0"/>
              </a:rPr>
              <a:t>archetypal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 content would help make the coincidence meaningful</a:t>
            </a:r>
            <a:r>
              <a:rPr lang="en-US" altLang="en-US" sz="6100" i="1">
                <a:solidFill>
                  <a:srgbClr val="FFFF66"/>
                </a:solidFill>
                <a:latin typeface="Arial" charset="0"/>
              </a:rPr>
              <a:t>.</a:t>
            </a:r>
            <a:r>
              <a:rPr kumimoji="1"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  </a:t>
            </a:r>
            <a:endParaRPr lang="en-US" altLang="en-US" sz="610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17413" name="Picture 6" descr="http://ingerart.webs.com/Sofiya%20Inger%2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03263" y="5856288"/>
            <a:ext cx="3990975" cy="159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30350" y="4160838"/>
            <a:ext cx="20912138" cy="181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455613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 i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   Synchronicity and Psi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   As I said, for Jung synchronicity = psi (ESP &amp; PK).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u="sng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How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similar are they?</a:t>
            </a:r>
            <a:endParaRPr lang="en-AU" altLang="en-US" sz="610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The physical event may occur </a:t>
            </a:r>
            <a:r>
              <a:rPr lang="en-US" altLang="en-US" sz="6100" i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at the same time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as an experience in the psyche, even at distances outside the range of the normal sensory modalities (</a:t>
            </a:r>
            <a:r>
              <a:rPr lang="en-US" altLang="en-US" sz="6100" i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cf.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telepathy and clairvoyance);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altLang="en-US" sz="610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Synchronicity is not time-dependent where cause must precede effect (</a:t>
            </a:r>
            <a:r>
              <a:rPr lang="en-US" altLang="en-US" sz="6100" i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cf. 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precognition);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Synchronicity is not dependent upon spatial determinants (</a:t>
            </a:r>
            <a:r>
              <a:rPr lang="en-US" altLang="en-US" sz="6100" i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cf.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psychokinesis);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   So, synchronicity is like ESP and PK. But there are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   other similarities . . .</a:t>
            </a: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8926513" y="2339975"/>
            <a:ext cx="142938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8509" tIns="154254" rIns="308509" bIns="15425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SYNCHRONICITY vs. COINCIDENCE</a:t>
            </a:r>
            <a:endParaRPr lang="en-AU" altLang="en-US" sz="6100" b="1" i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19462" name="Picture 13" descr="http://www.mobipocket.com/eBooks/cover_remote/ID113/20003a91v04Mobi300x400.jpg"/>
          <p:cNvPicPr>
            <a:picLocks noChangeAspect="1" noChangeArrowheads="1"/>
          </p:cNvPicPr>
          <p:nvPr/>
        </p:nvPicPr>
        <p:blipFill>
          <a:blip r:embed="rId3"/>
          <a:srcRect b="1891"/>
          <a:stretch>
            <a:fillRect/>
          </a:stretch>
        </p:blipFill>
        <p:spPr bwMode="auto">
          <a:xfrm>
            <a:off x="22698075" y="3640138"/>
            <a:ext cx="6630988" cy="884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http://cache1.asset-cache.net/xc/AA017907.jpg?v=1&amp;c=NewsMaker&amp;k=2&amp;d=15D3B18EC0AC0F1C1F8DBDC9CF6073A9E30A760B0D811297"/>
          <p:cNvPicPr>
            <a:picLocks noChangeAspect="1" noChangeArrowheads="1"/>
          </p:cNvPicPr>
          <p:nvPr/>
        </p:nvPicPr>
        <p:blipFill rotWithShape="1">
          <a:blip r:embed="rId4" cstate="print"/>
          <a:srcRect t="10646"/>
          <a:stretch/>
        </p:blipFill>
        <p:spPr bwMode="auto">
          <a:xfrm>
            <a:off x="21854640" y="18331055"/>
            <a:ext cx="6630988" cy="4495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aura.zaadz.com/photos/3/21747/large/espcar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09955" y="12925598"/>
            <a:ext cx="6630988" cy="5071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8926513" y="2339975"/>
            <a:ext cx="142938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8509" tIns="154254" rIns="308509" bIns="15425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SYNCHRONICITY vs. COINCIDENCE</a:t>
            </a:r>
            <a:endParaRPr lang="en-AU" altLang="en-US" sz="6100" b="1" i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30350" y="4160838"/>
            <a:ext cx="24738013" cy="186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166688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 i="1">
                <a:solidFill>
                  <a:srgbClr val="FFFF66"/>
                </a:solidFill>
                <a:latin typeface="Arial" charset="0"/>
              </a:rPr>
              <a:t>     Synchronicity and Psi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     Like synchronicity, psi can appear as a chance-like effect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     (both are determined approximately).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     Like synchronicity, psi can be meaningful: “an affective [emotional]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     expectation is present in one form or another [in an ESP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     experiment] even though it may be denied” (Jung, 1960, para.848).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     Like psi, synchronicity can be the subject of experimentation.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     It is </a:t>
            </a:r>
            <a:r>
              <a:rPr lang="en-US" altLang="en-US" sz="6100" u="sng">
                <a:solidFill>
                  <a:srgbClr val="FFFF66"/>
                </a:solidFill>
                <a:latin typeface="Arial" charset="0"/>
              </a:rPr>
              <a:t>not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 sporadic, and can be repeatable. Lots of examples: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000">
              <a:solidFill>
                <a:srgbClr val="FFFF66"/>
              </a:solidFill>
              <a:latin typeface="Arial" charset="0"/>
            </a:endParaRPr>
          </a:p>
          <a:p>
            <a:pPr lvl="2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5400">
                <a:solidFill>
                  <a:srgbClr val="FFFF66"/>
                </a:solidFill>
                <a:latin typeface="Arial" charset="0"/>
              </a:rPr>
              <a:t> Jung’s (1960) astrology experiment;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5400">
                <a:solidFill>
                  <a:srgbClr val="FFFF66"/>
                </a:solidFill>
                <a:latin typeface="Arial" charset="0"/>
              </a:rPr>
              <a:t> Braud’s (1983) meaningful coincidences study;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5400">
                <a:solidFill>
                  <a:srgbClr val="FFFF66"/>
                </a:solidFill>
                <a:latin typeface="Arial" charset="0"/>
              </a:rPr>
              <a:t> Storm’s (2008, 2009) six </a:t>
            </a:r>
            <a:r>
              <a:rPr lang="en-US" altLang="en-US" sz="5400" i="1">
                <a:solidFill>
                  <a:srgbClr val="FFFF66"/>
                </a:solidFill>
                <a:latin typeface="Arial" charset="0"/>
              </a:rPr>
              <a:t>I Ching</a:t>
            </a:r>
            <a:r>
              <a:rPr lang="en-US" altLang="en-US" sz="5400">
                <a:solidFill>
                  <a:srgbClr val="FFFF66"/>
                </a:solidFill>
                <a:latin typeface="Arial" charset="0"/>
              </a:rPr>
              <a:t> studies;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AU" altLang="en-US" sz="5400">
                <a:solidFill>
                  <a:srgbClr val="FFFF66"/>
                </a:solidFill>
                <a:latin typeface="Arial" charset="0"/>
              </a:rPr>
              <a:t> Roe, Martin, and Drennan’s (2010) </a:t>
            </a:r>
            <a:r>
              <a:rPr lang="en-AU" altLang="en-US" sz="5400" i="1">
                <a:solidFill>
                  <a:srgbClr val="FFFF66"/>
                </a:solidFill>
                <a:latin typeface="Arial" charset="0"/>
              </a:rPr>
              <a:t>I Ching</a:t>
            </a:r>
            <a:r>
              <a:rPr lang="en-AU" altLang="en-US" sz="5400">
                <a:solidFill>
                  <a:srgbClr val="FFFF66"/>
                </a:solidFill>
                <a:latin typeface="Arial" charset="0"/>
              </a:rPr>
              <a:t> study;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AU" altLang="en-US" sz="5400">
                <a:solidFill>
                  <a:srgbClr val="FFFF66"/>
                </a:solidFill>
                <a:latin typeface="Arial" charset="0"/>
              </a:rPr>
              <a:t> Houran and Lange’s (2012) </a:t>
            </a:r>
            <a:r>
              <a:rPr lang="en-AU" altLang="en-US" sz="5400" i="1">
                <a:solidFill>
                  <a:srgbClr val="FFFF66"/>
                </a:solidFill>
                <a:latin typeface="Arial" charset="0"/>
              </a:rPr>
              <a:t>I Ching</a:t>
            </a:r>
            <a:r>
              <a:rPr lang="en-AU" altLang="en-US" sz="5400">
                <a:solidFill>
                  <a:srgbClr val="FFFF66"/>
                </a:solidFill>
                <a:latin typeface="Arial" charset="0"/>
              </a:rPr>
              <a:t> study;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AU" altLang="en-US" sz="5400">
                <a:solidFill>
                  <a:srgbClr val="FFFF66"/>
                </a:solidFill>
                <a:latin typeface="Arial" charset="0"/>
              </a:rPr>
              <a:t> plus a new </a:t>
            </a:r>
            <a:r>
              <a:rPr lang="en-AU" altLang="en-US" sz="5400" i="1">
                <a:solidFill>
                  <a:srgbClr val="FFFF66"/>
                </a:solidFill>
                <a:latin typeface="Arial" charset="0"/>
              </a:rPr>
              <a:t>I Ching</a:t>
            </a:r>
            <a:r>
              <a:rPr lang="en-AU" altLang="en-US" sz="5400">
                <a:solidFill>
                  <a:srgbClr val="FFFF66"/>
                </a:solidFill>
                <a:latin typeface="Arial" charset="0"/>
              </a:rPr>
              <a:t> study described shortly (Storm, 2012).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												What is the </a:t>
            </a:r>
            <a:r>
              <a:rPr lang="en-AU" altLang="en-US" sz="6100" i="1">
                <a:solidFill>
                  <a:srgbClr val="FFFF66"/>
                </a:solidFill>
                <a:latin typeface="Arial" charset="0"/>
              </a:rPr>
              <a:t>I Ching</a:t>
            </a: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?</a:t>
            </a:r>
            <a:endParaRPr lang="en-US" altLang="en-US" sz="6100">
              <a:solidFill>
                <a:srgbClr val="FFFF66"/>
              </a:solidFill>
              <a:latin typeface="Arial" charset="0"/>
            </a:endParaRPr>
          </a:p>
        </p:txBody>
      </p:sp>
      <p:pic>
        <p:nvPicPr>
          <p:cNvPr id="20486" name="Picture 6" descr="http://www.phantasmpsiresearch.com/JPGS/Rhine%20Institute%20ESP%20tes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600" y="4160838"/>
            <a:ext cx="5602288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 descr="http://www.astrologyweekly.com/astrology-articles/images/gabrieleamort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850" y="9037638"/>
            <a:ext cx="37338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www.pelulamu.net/binmyst/trigrams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3388" y="13357225"/>
            <a:ext cx="400526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600" y="18202275"/>
            <a:ext cx="56070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020763" y="4679950"/>
            <a:ext cx="28817887" cy="143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455613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6100" b="1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    </a:t>
            </a:r>
            <a:r>
              <a:rPr lang="en-US" altLang="en-US" sz="6100" b="1" i="1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Five Aims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6100" b="1" dirty="0" smtClean="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marL="1598613" lvl="1" indent="-1143000" eaLnBrk="1" hangingPunct="1">
              <a:spcBef>
                <a:spcPct val="0"/>
              </a:spcBef>
              <a:buClrTx/>
              <a:buSzTx/>
              <a:buFont typeface="+mj-lt"/>
              <a:buAutoNum type="arabicPeriod"/>
              <a:defRPr/>
            </a:pPr>
            <a:r>
              <a:rPr lang="en-US" altLang="en-US" sz="6100" b="1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Define Key Terms, including Synchronicity.</a:t>
            </a:r>
          </a:p>
          <a:p>
            <a:pPr marL="1598613" lvl="1" indent="-1143000" eaLnBrk="1" hangingPunct="1">
              <a:spcBef>
                <a:spcPct val="0"/>
              </a:spcBef>
              <a:buClrTx/>
              <a:buSzTx/>
              <a:buFont typeface="+mj-lt"/>
              <a:buAutoNum type="arabicPeriod"/>
              <a:defRPr/>
            </a:pPr>
            <a:endParaRPr lang="en-US" altLang="en-US" sz="6100" b="1" dirty="0" smtClean="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marL="1598613" lvl="1" indent="-1143000" eaLnBrk="1" hangingPunct="1">
              <a:spcBef>
                <a:spcPct val="0"/>
              </a:spcBef>
              <a:buClrTx/>
              <a:buSzTx/>
              <a:buFont typeface="+mj-lt"/>
              <a:buAutoNum type="arabicPeriod"/>
              <a:defRPr/>
            </a:pPr>
            <a:r>
              <a:rPr lang="en-US" altLang="en-US" sz="6100" b="1" dirty="0" smtClean="0">
                <a:solidFill>
                  <a:srgbClr val="FFFF66"/>
                </a:solidFill>
                <a:latin typeface="Arial" charset="0"/>
              </a:rPr>
              <a:t>Contrast synchronicity with ‘meaningless chance groupings’.</a:t>
            </a:r>
          </a:p>
          <a:p>
            <a:pPr marL="1598613" lvl="1" indent="-1143000" eaLnBrk="1" hangingPunct="1">
              <a:spcBef>
                <a:spcPct val="0"/>
              </a:spcBef>
              <a:buClrTx/>
              <a:buSzTx/>
              <a:buFont typeface="+mj-lt"/>
              <a:buAutoNum type="arabicPeriod"/>
              <a:defRPr/>
            </a:pPr>
            <a:endParaRPr lang="en-AU" altLang="en-US" sz="6100" b="1" dirty="0" smtClean="0">
              <a:solidFill>
                <a:srgbClr val="FFFF66"/>
              </a:solidFill>
              <a:latin typeface="Arial" charset="0"/>
            </a:endParaRPr>
          </a:p>
          <a:p>
            <a:pPr marL="1598613" lvl="1" indent="-1143000" eaLnBrk="1" hangingPunct="1">
              <a:spcBef>
                <a:spcPct val="0"/>
              </a:spcBef>
              <a:buClrTx/>
              <a:buSzTx/>
              <a:buFont typeface="+mj-lt"/>
              <a:buAutoNum type="arabicPeriod"/>
              <a:defRPr/>
            </a:pPr>
            <a:r>
              <a:rPr lang="en-US" altLang="en-US" sz="6100" b="1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Merge the two concepts, synchronicity and ‘psi’ (shorthand for paranormal effects).</a:t>
            </a:r>
          </a:p>
          <a:p>
            <a:pPr marL="1598613" lvl="1" indent="-1143000" eaLnBrk="1" hangingPunct="1">
              <a:spcBef>
                <a:spcPct val="0"/>
              </a:spcBef>
              <a:buClrTx/>
              <a:buSzTx/>
              <a:buFont typeface="+mj-lt"/>
              <a:buAutoNum type="arabicPeriod"/>
              <a:defRPr/>
            </a:pPr>
            <a:endParaRPr lang="en-US" altLang="en-US" sz="6100" b="1" dirty="0" smtClean="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marL="1598613" lvl="1" indent="-1143000" eaLnBrk="1" hangingPunct="1">
              <a:spcBef>
                <a:spcPct val="0"/>
              </a:spcBef>
              <a:buClrTx/>
              <a:buSzTx/>
              <a:buFont typeface="+mj-lt"/>
              <a:buAutoNum type="arabicPeriod"/>
              <a:defRPr/>
            </a:pPr>
            <a:r>
              <a:rPr lang="en-US" altLang="en-US" sz="6100" b="1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Describe the Chinese system of divination, </a:t>
            </a:r>
            <a:r>
              <a:rPr lang="en-US" altLang="en-US" sz="6100" b="1" i="1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I Ching</a:t>
            </a:r>
            <a:r>
              <a:rPr lang="en-US" altLang="en-US" sz="6100" b="1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, in synchronistic terms.</a:t>
            </a:r>
          </a:p>
          <a:p>
            <a:pPr marL="1598613" lvl="1" indent="-1143000" eaLnBrk="1" hangingPunct="1">
              <a:spcBef>
                <a:spcPct val="0"/>
              </a:spcBef>
              <a:buClrTx/>
              <a:buSzTx/>
              <a:buFont typeface="+mj-lt"/>
              <a:buAutoNum type="arabicPeriod"/>
              <a:defRPr/>
            </a:pPr>
            <a:endParaRPr lang="en-US" altLang="en-US" sz="6100" b="1" dirty="0" smtClean="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marL="1598613" lvl="1" indent="-1143000" eaLnBrk="1" hangingPunct="1">
              <a:spcBef>
                <a:spcPct val="0"/>
              </a:spcBef>
              <a:buClrTx/>
              <a:buSzTx/>
              <a:buFont typeface="+mj-lt"/>
              <a:buAutoNum type="arabicPeriod"/>
              <a:defRPr/>
            </a:pPr>
            <a:r>
              <a:rPr lang="en-US" altLang="en-US" sz="6100" b="1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Discuss the frequency of synchronicity, and the usefulness of the concept.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6100" b="1" dirty="0" smtClean="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8926513" y="2339975"/>
            <a:ext cx="140763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8509" tIns="154254" rIns="308509" bIns="15425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SYNCHRONICITY vs. COINCIDENCE</a:t>
            </a:r>
            <a:endParaRPr lang="en-AU" altLang="en-US" sz="6100" b="1" i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8926513" y="2339975"/>
            <a:ext cx="142938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8509" tIns="154254" rIns="308509" bIns="15425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SYNCHRONICITY vs. COINCIDENCE</a:t>
            </a:r>
            <a:endParaRPr lang="en-AU" altLang="en-US" sz="6100" b="1" i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30350" y="4160838"/>
            <a:ext cx="20912138" cy="162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6100" b="1" i="1" dirty="0" smtClean="0">
                <a:solidFill>
                  <a:srgbClr val="FFFF66"/>
                </a:solidFill>
                <a:latin typeface="Arial" charset="0"/>
              </a:rPr>
              <a:t>     The </a:t>
            </a:r>
            <a:r>
              <a:rPr lang="en-US" altLang="en-US" sz="6100" b="1" dirty="0" smtClean="0">
                <a:solidFill>
                  <a:srgbClr val="FFFF66"/>
                </a:solidFill>
                <a:latin typeface="Arial" charset="0"/>
              </a:rPr>
              <a:t>I Ching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6100" dirty="0" smtClean="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6100" dirty="0">
                <a:solidFill>
                  <a:srgbClr val="FFFF66"/>
                </a:solidFill>
                <a:latin typeface="Arial" charset="0"/>
              </a:rPr>
              <a:t>The </a:t>
            </a:r>
            <a:r>
              <a:rPr lang="en-US" altLang="en-US" sz="6100" i="1" dirty="0">
                <a:solidFill>
                  <a:srgbClr val="FFFF66"/>
                </a:solidFill>
                <a:latin typeface="Arial" charset="0"/>
              </a:rPr>
              <a:t>I Ching</a:t>
            </a:r>
            <a:r>
              <a:rPr lang="en-US" altLang="en-US" sz="6100" dirty="0">
                <a:solidFill>
                  <a:srgbClr val="FFFF66"/>
                </a:solidFill>
                <a:latin typeface="Arial" charset="0"/>
              </a:rPr>
              <a:t> is an ancient Chinese system of divination.</a:t>
            </a:r>
            <a:r>
              <a:rPr lang="en-US" altLang="en-US" sz="6100" dirty="0" smtClean="0">
                <a:solidFill>
                  <a:srgbClr val="FFFF66"/>
                </a:solidFill>
                <a:latin typeface="Arial" charset="0"/>
              </a:rPr>
              <a:t>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6100" dirty="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altLang="en-US" sz="6100" dirty="0" smtClean="0">
                <a:solidFill>
                  <a:srgbClr val="FFFF66"/>
                </a:solidFill>
                <a:latin typeface="Arial" charset="0"/>
              </a:rPr>
              <a:t>Here’s how it works:</a:t>
            </a:r>
            <a:endParaRPr lang="en-US" altLang="en-US" sz="6100" dirty="0" smtClean="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6100" dirty="0" smtClean="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6100" dirty="0" smtClean="0">
                <a:solidFill>
                  <a:srgbClr val="FFFF66"/>
                </a:solidFill>
                <a:latin typeface="Arial" charset="0"/>
              </a:rPr>
              <a:t> You ask a question, and then throw three coins six times to generate a hexagram.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en-US" sz="6100" dirty="0" smtClean="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6100" dirty="0" smtClean="0">
                <a:solidFill>
                  <a:srgbClr val="FFFF66"/>
                </a:solidFill>
                <a:latin typeface="Arial" charset="0"/>
              </a:rPr>
              <a:t> There’s 64 hexagram, and each has its own reading; meant to be an answer to a pressing question.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en-US" sz="6100" dirty="0" smtClean="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altLang="en-US" sz="6100" dirty="0" smtClean="0">
                <a:solidFill>
                  <a:srgbClr val="FFFF66"/>
                </a:solidFill>
                <a:latin typeface="Arial" charset="0"/>
              </a:rPr>
              <a:t> Jung: “the matter of interest [your answer; your reading] seems to be the configuration formed by chance events in the moment of observation.”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AU" altLang="en-US" sz="6100" dirty="0" smtClean="0">
              <a:solidFill>
                <a:srgbClr val="FFFF66"/>
              </a:solidFill>
              <a:latin typeface="Arial" charset="0"/>
            </a:endParaRPr>
          </a:p>
          <a:p>
            <a:pPr indent="0" algn="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en-AU" altLang="en-US" sz="6100" dirty="0" smtClean="0">
                <a:solidFill>
                  <a:srgbClr val="FFFF66"/>
                </a:solidFill>
                <a:latin typeface="Arial" charset="0"/>
              </a:rPr>
              <a:t>Seems to be chance? Maybe not.</a:t>
            </a:r>
          </a:p>
        </p:txBody>
      </p:sp>
      <p:pic>
        <p:nvPicPr>
          <p:cNvPr id="5" name="Picture 5" descr="http://bigsmilinghead.com/wp-content/uploads/2008/04/the_i_ch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2838" y="13374688"/>
            <a:ext cx="6121400" cy="898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4" name="Picture 10" descr="http://www.zaporacle.com/textpattern/images/ichin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075" y="3379788"/>
            <a:ext cx="6232525" cy="920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8926513" y="2339975"/>
            <a:ext cx="142938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8509" tIns="154254" rIns="308509" bIns="15425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SYNCHRONICITY vs. COINCIDENCE</a:t>
            </a:r>
            <a:endParaRPr lang="en-AU" altLang="en-US" sz="6100" b="1" i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30350" y="4160838"/>
            <a:ext cx="22186900" cy="172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509588" indent="-342900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 i="1">
                <a:solidFill>
                  <a:srgbClr val="FFFF66"/>
                </a:solidFill>
                <a:latin typeface="Arial" charset="0"/>
              </a:rPr>
              <a:t>     The </a:t>
            </a:r>
            <a:r>
              <a:rPr lang="en-US" altLang="en-US" sz="6100" b="1">
                <a:solidFill>
                  <a:srgbClr val="FFFF66"/>
                </a:solidFill>
                <a:latin typeface="Arial" charset="0"/>
              </a:rPr>
              <a:t>I Ching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     Jung’s view (from the Foreword to Wilhelm’s </a:t>
            </a:r>
            <a:r>
              <a:rPr lang="en-US" altLang="en-US" sz="6100" i="1">
                <a:solidFill>
                  <a:srgbClr val="FFFF66"/>
                </a:solidFill>
                <a:latin typeface="Arial" charset="0"/>
              </a:rPr>
              <a:t>The I Ching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):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>
              <a:solidFill>
                <a:srgbClr val="FFFF66"/>
              </a:solidFill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“the hexagram was understood to be an indicator of the essential situation prevailing in the moment of its origin.”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6100">
              <a:solidFill>
                <a:srgbClr val="FFFF66"/>
              </a:solidFill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 “</a:t>
            </a: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. . . the sixty-four hexagrams of the </a:t>
            </a:r>
            <a:r>
              <a:rPr lang="en-AU" altLang="en-US" sz="6100" i="1">
                <a:solidFill>
                  <a:srgbClr val="FFFF66"/>
                </a:solidFill>
                <a:latin typeface="Arial" charset="0"/>
              </a:rPr>
              <a:t>I Ching</a:t>
            </a: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are the instrument by which the meaning of sixty-four different yet typical situations can be determined.”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6100">
              <a:solidFill>
                <a:srgbClr val="FFFF66"/>
              </a:solidFill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“The ancient Chinese mind contemplates the cosmos in a way comparable to that of the modern physicist, who cannot deny that his model of the world is a decidedly psychophysical structure.”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6100">
              <a:solidFill>
                <a:srgbClr val="FFFF66"/>
              </a:solidFill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“Psychophysical”? So, Jung is saying the </a:t>
            </a:r>
            <a:r>
              <a:rPr lang="en-AU" altLang="en-US" sz="6100" i="1">
                <a:solidFill>
                  <a:srgbClr val="FFFF66"/>
                </a:solidFill>
                <a:latin typeface="Arial" charset="0"/>
              </a:rPr>
              <a:t>I Ching</a:t>
            </a: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process might involve synchronicity.</a:t>
            </a:r>
            <a:endParaRPr lang="en-US" altLang="en-US" sz="6100">
              <a:solidFill>
                <a:srgbClr val="FFFF66"/>
              </a:solidFill>
              <a:latin typeface="Arial" charset="0"/>
            </a:endParaRPr>
          </a:p>
        </p:txBody>
      </p:sp>
      <p:pic>
        <p:nvPicPr>
          <p:cNvPr id="6" name="Picture 5" descr="http://bigsmilinghead.com/wp-content/uploads/2008/04/the_i_ch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2838" y="13374688"/>
            <a:ext cx="6121400" cy="898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6" name="Picture 8" descr="http://www.iltofa.it/IChing2/files/sentenz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4" b="15945"/>
          <a:stretch>
            <a:fillRect/>
          </a:stretch>
        </p:blipFill>
        <p:spPr bwMode="auto">
          <a:xfrm>
            <a:off x="23717250" y="4679950"/>
            <a:ext cx="6376988" cy="821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54" descr="view"/>
          <p:cNvSpPr>
            <a:spLocks noChangeAspect="1" noChangeArrowheads="1"/>
          </p:cNvSpPr>
          <p:nvPr/>
        </p:nvSpPr>
        <p:spPr bwMode="auto">
          <a:xfrm>
            <a:off x="15100300" y="11587163"/>
            <a:ext cx="403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/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>
              <a:latin typeface="Arial" charset="0"/>
            </a:endParaRPr>
          </a:p>
        </p:txBody>
      </p:sp>
      <p:sp>
        <p:nvSpPr>
          <p:cNvPr id="24579" name="Rectangle 58"/>
          <p:cNvSpPr>
            <a:spLocks noChangeArrowheads="1"/>
          </p:cNvSpPr>
          <p:nvPr/>
        </p:nvSpPr>
        <p:spPr bwMode="auto">
          <a:xfrm>
            <a:off x="0" y="8794750"/>
            <a:ext cx="1841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4" rIns="91412" bIns="45704" anchor="ctr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>
              <a:latin typeface="Arial" charset="0"/>
            </a:endParaRPr>
          </a:p>
        </p:txBody>
      </p:sp>
      <p:pic>
        <p:nvPicPr>
          <p:cNvPr id="9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4" r="4814" b="3249"/>
          <a:stretch>
            <a:fillRect/>
          </a:stretch>
        </p:blipFill>
        <p:spPr bwMode="auto">
          <a:xfrm>
            <a:off x="754063" y="3187700"/>
            <a:ext cx="15195550" cy="1038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8893175" y="7518400"/>
            <a:ext cx="2246313" cy="315595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32"/>
          <p:cNvSpPr txBox="1">
            <a:spLocks noChangeArrowheads="1"/>
          </p:cNvSpPr>
          <p:nvPr/>
        </p:nvSpPr>
        <p:spPr bwMode="auto">
          <a:xfrm>
            <a:off x="10993438" y="10704513"/>
            <a:ext cx="434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43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8608981" y="7240122"/>
            <a:ext cx="281767" cy="281139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5000"/>
              </a:srgbClr>
            </a:outerShdw>
            <a:reflection stA="0" endPos="65000" dist="50800" dir="5400000" sy="-100000" algn="bl" rotWithShape="0"/>
          </a:effectLst>
        </p:spPr>
        <p:txBody>
          <a:bodyPr/>
          <a:lstStyle/>
          <a:p>
            <a:pPr defTabSz="3086100">
              <a:defRPr/>
            </a:pPr>
            <a:endParaRPr lang="en-AU" sz="6100" dirty="0">
              <a:cs typeface="+mn-cs"/>
            </a:endParaRPr>
          </a:p>
        </p:txBody>
      </p:sp>
      <p:sp>
        <p:nvSpPr>
          <p:cNvPr id="24584" name="AutoShape 26" descr="data:image/jpeg;base64,/9j/4AAQSkZJRgABAQAAAQABAAD/2wCEAAkGBxQTEhUTExQWFhUXGRoZFxgYGR4cIBgXISEZHBkdGx8dHSogHxwlIRgdITEhJSkrLi4wIiIzODUuNygtLisBCgoKDAwODgwMDysiFBorLCwrKywsKywsKysrKywrKysrKysrKysrKysrKysrKysrKysrKysrKysrKzcrLCsrK//AABEIALIAyQMBIgACEQEDEQH/xAAcAAABBQEBAQAAAAAAAAAAAAAFAgMEBgcAAQj/xABLEAACAgEDAwIDBQYCBggCCwABAgMREgQhMQATIgVBBjJRByNCYXEUM1KBkbFDoRUWU2LR01RygpKTwdLxJLI0VWNllKPC1OHj8P/EABUBAQEAAAAAAAAAAAAAAAAAAAAB/8QAFhEBAQEAAAAAAAAAAAAAAAAAABEB/9oADAMBAAIRAxEAPwDW9J60JG2T7vIoXJqj4Y5KQKyLEVd7Dbc0QE/+63Cnj67V+o9/p1TdProtTqtnxKyTLYGwMTCKZGxfwL9+Mg3ZIU0Cq3eOgYOqGWNNd18pr8VG+K8T/l9R0L0HxZpJrMUyMBlZBFDHHub3XgHUseAGB6N9fNv2SII9ZpLiUuJdWpckHLGKCliKt5OpLH+EiTYneg+jhJ+R5I4+n/l14Jv91uFPH1Nf1HJ+nUaV6H3rIDg5bzK4ptkR9QNgX8a52uuuEm/4Msksd07SEeS1j7JTAfivcLz0EoS/keSOPp/x6QuqBvxbbG7FfN/wuzXHUZpErdkC4yWe6dox8zX+W1m/H69VP45+J5tPppjGVjbeIMXDOuoJVqVWABXttmpFn6ha3Cbrvi8d6TTRCW46aScovbRD23UB2ITzVmVSTyLptgaf6x9pOpaSRIIoz92QpUNJTkyVkCyAUO3ZAcckXWPWY+madZdRbG3Yl3c1ZJJJIriyTx1sHw76NDgPYVdL9fz9+gp+o+LvWY0cxsuPiir2lBRQpFqAxC7jgs1mjtx05N9pnqGn7TGfS6kEMzxmNomAUMTZauApIxu/GryF6TN6TEwK0QTtYPVZ1nwrgQ8ZplsCx7Gww32NgkUdtzd30Fj+Fvj7TaqNHV5F2dpC4BEZBIwkceI28xvZRSx4bq1Q65XZlWyVIB29iuasPqhG2Q2sEcg1gPxlo7gfuytlaRiRyxHbyTJSB5BlIU9veM1YVWBY2v7H/j9tTjodQyiRAqx8lpEWNsrJa87TImjsf5gNX7214txdV/l+vXvd3qjzV1txd/p7fr1GlGK2wUbIN5GAzDDBbr3JAvk3VHrwSLfKVlJv3TeP+IarlX8SL8R7j5egk97a8W4uq/y/Xr3u71R5q624u/09v16htIK5S6j/AMU1kW+7F1wx2Bry4o9KEi3ymOUm/dN4j94arlZPEi/Ee4+XoJPe2vFuLqv8v1697m9UeautuLv9Pb9eohkFb4XUf+KayJ8BdcE7A15cUeuEi3ymNyb903iP3hquVk8SL8R7j5egld7a8W4uq/y/Xr3ub1R5q6/K7/T2/XqIZBW+F1Ht3TWZPgLrgng15cV13cW+Uq5LPdN4D94a+qv4kX4j3Hy9AE17Sf6U00m4i/ZJ9mfHzMmnAFcFySoo1+u1GzGX/dPt7fX/AIe/QuaG5opmKKI1phu1swIUI1DI+RAPPIo5+MwuMvwjzBNyEEZLivjXJJoJx787dBISWzVEfNyPoa/z5H5dOdB9TrjGimNRI/ggRHLkkOI5Oa8ULeUnI91sUStt9B/X/wDjoKHpYlSZ8FxuVwWVipJZ5XZQTYzBthR37rChsTfIY8VC2TXF/T2/px1Q/Sgx1M1+Vlwv4TtI21qrHD/4iiQAUBJtsyVv/Qd187/Z7I0PrDQLKDWp1MSK6j8QctL4Fd70sQKgBSDXj19EdfP3onpDR+tySg/eR+oqlEbGKZdQ7mh5FgtUQaG7EEA0G8K/upJW+QQQSSQR9QF5/wDY9cobYZP7C6X8Jsnj8fH9q6TJHZ333ZbK74sAaVl3Vdhufp+h6aOoAGRMY2EhPdNDHxlPHyoK34J5x56B8Odvn9jRA/EaAP8A1eT/AOfWD/bV6oDqBAXpopP3aqVUlo0MkrBvdmYKhBIpZL3NnbNfIkauzkqqKbycIoU57lyQPI0ObXx4vfIPtG9Z/ayFRo+1Ky9uYOXikJQsI5X7YKSROuax2bzW0piegzz0NWDq1gq22xBINtQZbuzjd0RRXezXWv8Aw1rdgBt7H/y9usrh0kulYTsInnJkyjDqWjOWPkqbZMxbxWyoXgWOrT8P+uatS2WmQhJO2VBIYuBkyo+6s6jcoSTx0Gux7gfXp6WHIHoD6L8RwzIrRm8iRRIBWgWaxyK2H8+jkOpVhsy2RsLH58b30FS+JdLVkbEUbB3BG6kfQg11mXoMUsHqOhmZLQagosrKWW2NsgX5Ux7jOMQN2Le22l/FOpAQhTkWOII3/wD9t1W/hidJni0jspM2uEiiwO2mmXNy/ibD4lVFjezexBDZNJIbGZjJyCo1kEqY1dsSw8yWBPiaxHNqR0/kavz4Y8L7nYccjgf5316knFMxsnHYU1jMbqNlA2B/uatgyLjymOC790/JfmbrgDhvc7bc9A+burflRdL7DInjhvlP58Vz14Gart+GPC+52HHK8D/O+kCQZcplmwruH58fEVXJj8ivtzvz0gyLjymOC790/JfkbrgDhvfjbnoJBu6t+VF0tbDInjg/Kfz4rnpIZqu34Y8L7nYccrx/e+kdwZfgyzYV3D+8x8FquTH5Ffbmjz0nuJjsUxwXfun5L3N1wPY+/wBR0D5JurfkC6FbDInjg/L+vFc9JDNV3J8pPC35HYccrx/e+kdwZfgyzbbuH95j4LVcmPyK+3NHnpIkTHYpjilHun93fzX9PofxfUdA+5IJ3PKCyMgd6NAHb9eBzwOvA558/ZqocEVh/I+X1/Otum8MdjgpZmVFDFbyJZyNvJyAXqtjludz0ptt2AFsoGTkXTUDttZ2IHvdGugRqQ2BGUu2K2oWydrYbVve/t+nTX7FJ/0ib/uxf8vrmpqAETH72gZT7SKCR4ncHn+BqUc313+iv/tJf/Gb/h0Ga+qR6o6+RdQsTQESA33YcwVGTXXbZQpxBs4ZncsSX1PQPtgx8xuQayo3RNGtyG3FA0aArpDenIWZigBJU2CbbEqwy/Rhxv7/AFPSYvTEQgopGwXY1Q8bP88FBrmh0EqeHLHjYg7j+xBFH/26r3oPwbDptXqNXQaWYjFqoolVgtUoUAAUBe1kmwFMT4t45G1fHd8d2F8jewrWAfoP16eJJyKsrEE4gEgXVYuRfve9bfTbcGmbH3JI5JOJeQKMQAQFNjmqAI45pxg24yf3W6XkgENx+Hj6fUHpNXkqmqJXxYErkA1sGFZC9gb2I+tdJ7Xtj4tktC1xQjyuibJYEgiuf5kImunxbd0VsS0SsrSPYJEp7asGZAGQDHi99q6+cfiRxD6hIsKx/soKyiEH7po2CDIIzlWYjE+JIJUEbDbXfj/400sKyQSs/dx7ixrI8fdWwgEc6i0FqbrmmB9+sq+MY2bUdj9kWMwRxyApItxRkRAAOLEkIJscPbE2Bt0DL+n/ALQzmIsq5M0aWBhwKNbBqjUE++I3NA9SPWdZOI3SRXtygkc7hsCWWwRRI3F8hQN6vrz0fSB5PLItkfLIhjZ8jkDlySbvq0a/UMJYodPMitl5ftBLIwAysu9rYbGkNEkcjYEtMekaaRNPqdWrRqrlye0hxRWAWQjbNl8VYgEc7URRg+kRwSwNEyMZUDAHkOQXKEgeYIDYFSwUYKb+ZDbtXr4NNDN6fPJckcTggqaZGXMu5J5IYsbJJIIFmuh8mk08jiexC4pTkaVvZSshGDAjcEkH69EDdfqGHjBEQUaRRXkJCqs6k5FSg3FsTte2WwNp+yL0ttNPqlkRxLhAHrdCSX3XxA3BDHyN7sNiAK6lSftDxvTlaeUWFigUgySFgKGybAXkaFEA9Xf7LZIzpHlSIxmRzbynAys5DR50PmPcUBgDkuBG7YgLmrUfq3kasqXZfA0rfh4964PvfTnlxb/w5UvNZZ8fy4q/bpl3+8EfkAQN7DeK0d1N0G8lLH6c2V6YXUjEEqu8jxjzCgdt3x4YigqEmje26jdVCbkefP8AixpeKrD68+XN371t13lxb/w5UvNZZ8fy4q/bpkyKPeP8P+If8RqPt7n5fqdhXXCRT7x/i/xD/htQ9vY/N9Dsb6B7I8+f8WNLxVYf18ubv3rbrqbjJ/4cqXmrz4/lxV+3TRdR7p+H/EP+I2/t7n5fqdhXXglX6x/j/wAQ/wCG1D29vxfwnY30D2R58/4saXiqw/r5c3fvW3XANxk/suVLzV58e/HFX7dNFl+qew/eH/Ebf29z8v14Fded1d94/wAZ/eH/AA2oe3A/H/Cdt+gcjPkNiMmyICVtiRUhN2bHIo/KOOU6VqCgBSRGmy2m2/EbfIv0s37e3SiCAaDVR2Ug5FjdgncVv7gUeNhXso5BurQUy5DkXVb/AMzsOeOg8ZiBu0h4W8VO4F50B78bCr9h1L6HMBJ4XH5MzGnLE4OqmhtuOGN+DUN+kfsup/20H/gP/wDuOgJCQWVsZAAkXuAbAJH0OJ/ofp0roY/qRElNgsYyDFnAIIGVnfYYAng3zageRBZVJIBBINEA8GgaP02IP8+gYWIq/wAzEMWY3vRoUo8aC7E8jf631n3xJ8Vz6P1F9PDToNI87BwZGzRZSo2cYJ8pJO5r8+tB12rjiAkkYAfLZNAXRN2aAAWyTwAesf8AtB9a0i+pTySEyPBpm0yxlTvJKsxJyUqVVQyqSDfnsbHQatDq7jSSRkFnIlqChVU5MhJHjsWyJbYncij0N+KvWE0sRmRc3UXhhbUBIwZixGKqFlYZFQ1FQQW6y7/X/VSQmOGozEjAyDNh+HGVVPFgEYuaUksS5NLU/XfV9TqzIuo1LPGGvFVFPTNViMlSwViAwLClWiaU9Ad+MtHDq9Q+pnkq0CQCE2jsG4Z7kTdmlArHLsyHEZX0F+JFi1hm1oR4jG0cRyK0rIsYUOEj3eS3ogoo7fuWAA9chrXMhEj4sC8lJiUFkkMpIbGIqE2NkC+QbJotXC0U0MiweSsRa4yTNRK4zbhHFWtoxY+G+QACH6RMWcY0Cq2xPA9rP5CmPS9MLJItyzJkMWFWT3CbU3iKbbm9uvW+GtTommdu3NEoXN4XzChmlQFtvEZRMDziSAejXp2kSSipFECiPr7i/wDz6ByLWRRB0P3YWrtSisDscSQMxZrYfy2NHdBrwyCqKso3HDKOPyqiemv2cRrX59BDrA8qaSLLuSuEAjFkKx82rjxFmzsKs7dBYfS/Sv20mE5LFLayMjqD2FzChVpji0kbKWIUc0bA6vXw56DBpFKwNIfACnYsyrviBn5Ku2y/KKNAW1++g+lJp4oYUeZxDy015FadQNkCtVAAKBsAbN+RBt923+U7xOeW+62vYqd2PtycR0Az4hifsmOEtE0gAMgCKSWNUSVKhiznfkFrAbcFv4M+H10Oli0qOZDDlm2X428yuPsD3Mgp4FEk8ktsQFIB3NCypJsrKQDviMrG52O3sStj5Am/mZgGTKgFK+BXgn5rNkgsPfxBVtd+fKmgFqiMcbq6B8yefzrbrwZVVycMLpOQay4qz7e35DpksoWiY9lVeTGLY0ox3KgnYe97dLEq5XaVmxvueyrg5ri1bxK8DnnboHSTd+dWpqlqiMceLoHyPv8AnW3SRlVXJ8pF0l2pq+KtuR7V7DprJca+7+VR+8PLGlF1dE7A8npXeTK8o6zY33PZVwc1xat4kcDnnboHSTd+fzA1S1RGNcXQPkfe/etukjKuZPlIuku1NXxVtyPavYdNFlC0e2PFF/eHljSi64J2B5PXveTK8o6ydr7nsq4Oa4tW8SOByd9ugcAtjtyykkDEhQLFm/LcVt7Gq9yiKXKmBUkhZKSS8rBX8gUrg+9cdeopxG34FAxfa/oCd/8Ate/S3XI0cipfghSCMffa8b3vnL8ug4KdlJkPC34jcC89gOeNtr9h1J6gIykAuwBxVybZDkQVsoxtAeACfqORfU/oBGvnSFJJ1JTEEN9yzZn8NKKdzkTQU0Sze5sZN639ouonkQaPSdlXLKuUYad3xR5Qig0FKSRk7GxuDtsX+L9fI2pkin0geKPUIdM+MsvdkCmUAIrEMy9qVSgx+dQSovPOtR6iwhkxgCsiLGXn0zBioP7OpFO0YdS8mRZR5bbnYAx6vqWndC7vKQLDSYm3Y3koQUAcR9S1DjYCGq47r+EVQoADe9vaiDVkbgHoz6xCAjltQruMCAzRC43EgzBFB1BjB8Qf3qjet4GogZcWIPkCyG1IK0CGq+PEkexoVsdwSsDvE7KpYRspal8o1xNPe5CsSR7AGrPkvUPIZWwUg0Cp+UtZ2JUg15G8SDW4I26f16qhqlYFRjniTbArwpIyG258hX4emdSBm4WNo2DEYEk4kFRjk1EkFarcixZPJBErhSREGCYUO4wdgKo0yhcVYE2tfKSCWF9FNNA8o7qCnR9sRWJByUgDj2I/y6HxKayF7kxqd9xXmAw/KWmXckMu24DWP7P9QDIyfUZD86rKvzAK3/I+/RcH4/Vw8TPPFJFKM37gYrFHJjHHGGFFm07uxZka1jAxoofIRqfS4IcpNFqZGVu5hFgxCOtBCzmw6Ni3kpG5Ug0D1rMPo8OpgMUqhkcUw/sQfZhyCNx1ms3o5j1P7F3/ALu6Vh+8kirJ2WOgXxVWXJAVJBqypAI99CGqn00887hIo0cKygm5QrEDcVitWzHb22qwQ+xPTR4NqGJbVNJ2ipWiqkxtResvljZyDsRYG4bqy/G2mh/0Nhp2jWH7rtv4lQrMq9y7AsZ5ZXsRexHWR+i+vyw6saoakNahJ3oHujKMydwWpkFSuFK3J4DYBSeg+lWBvezuwBK77jIYsvyqPlsjehvfPFT9G/w/x/Q2f6Dc/wAQ26Dej/EcOoWN4rKyu4jZW2cW9tRphQQ3YFN4i9j0SjlW2YBAigP3DuH8ccs+AQAVJ3NVwOQj6lmV2CRZFwqtbBWZe6VYhsvlRXZ6rgge/WbT/GsglYpFFHixwVlaTEeYkB81FsXJDIEI2ByHWqdvtnOjWIFKeKDE3YBI4Asnngb38+rqRJ94AQH8wDyA3lR/PfoLKPiBzuWoeXgqMqMrCmVlWQZjYG2Ja1HlRYGe3xnqbBjkjQjn7lmyG5CkNKaAs8UfbgdVWJb2vmh/P2A+v8ulh1Adi1CMIXDBlIDBSuxAJ+eq34P5WFu/171n8enOwG8Eg/nYn5P/ALdD3+INTj+8idjlfdjdsWyYo6MHDAqCFAJNVd+TdAtBrEckN4BnxjLbZAAZEDYsTYFAUo3Yg4qzjzohAd1Xa7PAH5ngXVAck7AE9BatP8VymzOsUjFlY4GSJTipUAq3c+t2uPA/O3l+NJSFR4oMLByDOSn8RAZDd2QACpANA7WaxIhVirCiDRB+vP8AbfpLnY9Ab0etnbUExxRyqCzRsxK9v5VByEOKy0zhQANnOxwJayS6ucKAqRgAFjGJcVL/ADAD7hmpaABBUGvlAOPQH4PPhL/1l/8AlPRlvf8AQ/2PQFPhv1hJx+0RnKNorjHDNTsrFkssWoRqXP0B2uurNmfp/n1Q/sm30GkBVsTDMNxa7SAb+NC7NAtZptttr72x9B/ToM6m+M/TpMEl1YwYt4SDCmdgRn9wMQit82Qq/It83VV+I/ib0nUNKjB0tI6eEIiui5yARkX95bqhDWCygUKPV++KdLpdWrwZ4ygidZSqt2aLIzjubKo7BB4Hy7+Q6yLVlv2hgyRvCrOjRyQyxFYRIzv2oWkVnMcbK+CHJQUJF5P0A+XSgNWmaXE4PF317fdIp/FlHbftgxsxbFRuxpR1A1ejeNjE6uJE/BJua80q8dxd0QaNg+27sjdphG8bVihnhdHj87RpVGYLqSFX7wEHigAAOi3qOpEunVpSslIIsyVzgnxShYwzDKwXe1ARjR7VkBXqfp7xtipDAgNG3iA6kDesmOJIAxO+9+4uG2iMT9thvQo3kHU/KVagCjAggj68A2DZ/Tw8+mlhiEjSxqJolTuuIwZHdoGWOOnkfM5SN4k4AAUCQkzYwwTLNTqxjCEhiiL5RyIpHyfMCCWxZV9mCgIU4UMCrZiqyA5vm9qHzfn/AG6Lek+orFqIJFGNSANQBDRtQOVeRcZP5EkUI9vE3ClCgjx7xBU35BSqgl1K7Hy3F5WFB24YMo9rXtRs39RXP0YVsANxsRx0G26/1AxKkasEWRqklINJHYViKYcsVDNkMVJb26z9oFi9RVGgYO0QnkjcCopmS5Iw4XxVsYI9ldjkQmLOOrlqtfBLpdGupKB5dOxyDBqTEJOA2eBsMd2tVAdz8h6CQMdRIdQxidYMRE6qoiTUxiO5BIRYDNGoIJsQRlz4lG6CT8XeslfTzIMHWQRMYpUAAZZEfF0VtgySIpU02KKSfLrItgg8mNm2TcAGhTVwbsjiwByb6unx96j5GBcQDTCnztO5qGBIs05JGwJGCoRQKgVLsK6llYChZV2Ck0PPCzRAN1Zs+IAyNdAY+HGWKeGCWR1WSaEuYHjAbyQoXmOxEbC6AIsEAi8ht/wL6qZYJ2vNl1GpC81GO5QV22Xaw9KB4VsWBJ+eZ5ZWiViqmFDSo1AFk9gLDN89tje7kmiwPW9/ZXqC+kWclQJQZWSKNgMlLQsoDSuTXbX5EUWBubI6C1jyRiGKoXVzIrUWCnJtnBqNsMNjupJBGx6wr15Eh1EqIGZVdlXgmv1G38+txrYRnt3Sg92IjNlp6FeB8ciMbxNnfEjrGviKdD6lqFkzRBM2T4gii2FCzZILK1KCSA260WAQYRHNDbriwJBR2XLIC9kG4j9smyyNFcbKhcCgHYUKUVZoBVCLQ4HioHTLOC1i69r5H5HnccdOK3QTStkH34v3rpK6NVspYfJWLbEnEkgHIHaze35dNLKepCHoPH19yLGKeRufID6A7722/H5EmgD1I1AH4TY/4Eg8gWLBo0LFH36SyAqQRYIIIPuCKI/QjY/l02rW6w4uSyswIXxAUZN5cWBWw3AI246Cy/Bx8Jv+sn/yt0ab3/Q/2PQf4Nj2mG+zJ/ZujUiD/I/2PQBvsc9QVdDH3HjjKmZUJAAI7sY8yz2z5MAMcQMwCLKk6p1kP2bKTp9EFVlBWfNhBqGsFgSM9osWKKpWm42IPWudsfQf06DEDr5tK8el9QhlWRJiIdXGCq/s/gpcFAQ8oNyW4JGRB+Yg1ObXtMrR6n9nChbjXCNzHJMwDEumO2R7lJnQO4JHWi/HPrUiyPFIuxkVVeNmXtp/8UzOEAY98LFWfkpq6j98haGS47LJPXbZzQEeOUTCRQGbKitlgGABoMCpAPL665OVCwgQLIA+IWOSJKKhSKEr7UACFuyu5PT6pOy0cgVHDYqslsjB1CZVXcTHtq25fzAoADHqFDozIqN3CcIvvbCgwYElrQm3AAVvEE+QDUSOo+LmUX5m8mOQQtRLHzusj9WBskeLEgELh8IwK3bSOR4+/H2yJYmSSU0py0/bdFag6Pk5LWMvlY1WfWPT2OpkXDtgl2iSOJ1GLBzAiIyKfMlUrHex0S9J00jPpZo5Y7jooXwLJId1gwNu7gqzRoy+TXgeT1H+Nwf9I6kbzFiz2HVwyYmSlC8KEIFbnYtsDQATp3pdmdH3B2qkIXHe9r8gQdqF72admljFCJnIF+bALscaIGNqAQTudxWykElvVKWnZVDEnegXkxWrJDMoYqoU7tew5NZdJjYowbxIDA0QCDv72Kr8sTz730Fs0OhbWaKKHMqWkOkFrIUUu6yhvFsSLcLkQ2+C+I8nK6j12OGf1aKdogY1iMNFlYzwIO0/NGnCcb2eKy6A/C2kGGZlhjkimgmjLSggkFWPcBloqBGGIUBt1DuqjxpfxFqSdXqWWRWDyPbRDBHBNnFQT4EixZN0Dv0Fw+NPSkjOnkgLGF0xQNIrN2rPaoXYXyZQQMSEVsi0jdVeKAYAHk1iRTKLtvMg+LVXj8w4NV1cfirUrJ6Z6eyeOSBCnn8yK4tAz0wXJFzwPKgu1UKej7gKWC2hotfnRGQoCtyarcDazyQ91MCr3Y0aMruC7Uuw2tcvP5j8oGVC6oHr6a9AjKqRGCseSAdtlZXIWBXYBv3YBDoyAD5WbZm6+YfUWVbUnMHDuvYYsbJYozKCuxogiyRZ2IA+m/StdCwV1y8UWNQyMv7wphYxJDEsEZtvJX2FGgJLESp8nILSZZjIYhzYrY/KSqke1XlQvEviaEHV6klipErtTgrcedZgsKIs482W8RbEKdqYjdQqZUExzFCRvJlA33olja2RXPtiPx7Cq+pSh8O53BizHyJIBWiWO9EbDYcAKKAAaprp8HqNVGjsRsR7jpfc6CUjdSo26HI/UqJ+gmX7dMafSiN+5Fkr0QaPOVAn/rUMchRKkjjpQfqNK0mYakaMXcZJXMHY2aN7WKI9/qB0Fz+C32m+uSX+tN0akbn9D/Y9V/4LlJSSxvUYP6+fvW/0vkgC9+jEr+R/Q/26CJ9n2nDen6WaGSiqhJH7asFImiaRMWXK6BXJWrbKrAox/rFo/wDZj+sn/o6F/A+n7Hp8MUMvcJkldqjJLIwkAdVPlgRJDJwSA63sw60Lf/e/of8A09BiH2j6gaX1GY6q5EmUPCl+KICyuDiMwzguFdSCuZJB9qb63JGoSWMzumY3mQKUDDu2aXEiVsytEV25OQQRcPtw1JJhK28ayzhnMLIVkGBwDtuUoEiqU0SC1eOe6pyyAt4kKqhNwGVc/vDbci62/iNVRsCOviKuwkaQOrsuLZo90M2YMNjIGS9yxGzexKl7ZVyCAXkP3ZAOKEqUEbKFClTnZGxpRQGxgwzBo1V0BIkzHbATxxVZFBGylsI98Wogn3IaXr5lLAxqfJUaxQwNAOoXFQTYsHavL5icgDcemZZFDl4iG3IU2jCyduQVBuhR9/pXvrGsHfkegspOMqvJHN52SGjaNRGQAiAsN8rA2JrmYk08roG3DAM1CkjOwbbxBB33AA4rqbppDPBGzRpMI0d5Ld5HEhKohYRurgu0VEMMQhUhu49kO18DDSxSszixJC5JDKo8ZEjFWVIVg2JJPNAUVA+aHBj3FNjY5XsSDg2xFMCM8TzW4I2JSPXJJpyC8pjSeCZ4yVLMoXGSpSoA8UpMmGRNBSx6G62KOJsSZRC2Lr2wpVtyHKW7AhSCinImwQxsHoCGk10ghlLQTyLKoTuJaosSgiYE4Mq1GT5UfrWw6EN8MZLGYpFLSu5T7xcBplDlpGZsCuJjcEuEDY+N71M9JmeTT6uO2Fw+yvJjGjdw2ApAXK7c1huReR6Gemeorp5QjOssVJksSWsvmWp8whLAO9NyCEo7AgLTqow+kihM69sahjppSHEJiIES+UltGFeOQnJ7ocVgRUAwr3r9N8fY/wAioFHq6/Eeil/ZjqJEWBjO05ViXZXbGOkdLjCkxBsXVL2othQq2rsW3JnoorYyMUY7sHArLJCtAAg5KaojoDfwK0S62CWZYjBEGlkBOf8AGkTMLY5GVowFC8YNjy7fRME4FdvM97yXJCCCVOOQoFFUIF8k5K3ZJ6+XtXPaifNe4O2TZYtGeDIoJQE2vyBXAVxZvcb98BvqGhHeVRiirHZaNxGT45wkmNWZaYMtDcIQuBHQWCNbxC5EEDE+JqyGaVmIKlsuAL3F1vYxL471J/0rqTQKrIv3TqcSRGgvYq9kjMENR97BIOyepTuq/dqXJjLYsMG7aBfA5eOTEm6UbfQgHrAvif1n9q1UmpjUL3lhfE3SsYYsxuBdNlvW/Pv0DkuoZyzsbJNsfzPufpZ/r14D17pdWFhRS0hltw+69sxtmccccgfPbfaiRyAql0zlMwpKje6NVZUm63AYFSQdjsa6BSHqQjdQw/T8RvbfoJTTBRZ4HTnpmqSQnLFUANs7AGr2xprMrb4RkDIK5B8a6hDVxhgrk2boBS1nbxABHkfYe5Fcnp7XqFIAI/kVaiCRsUYijQPNjg7g9BaPgxq749rT+nn0Xnbc/of7dV/4Kkvv/wDY/wD1dG5j5fyP9ug74U1UUcGl1ReWJV05snt0I1/Z4ArELZ2VWBYDIi/FQFF6/wBadF/0qD/xF/49Vv4F9RiPpsDg4RxwSQl5WplKlRGMMMDkpBsA/hHnd9Wz9tT/AGi/1H/p6CvfHvomnkjjJj+8WVZVwRmY4MrsAE8rasMhuM9uTeIz6Ixy6eJVdGEULozmi7YMfAsGcEu8dQAeXuB4sPpjVaYODsLogEiwL+osWNhtY6xP7T3wllfUxgO+Y08eLffRi+41xSUqEJCGyYvYLBYwdwzXRRVVqPGskIbeySVaqYDwxNEH6EcidAFNbVeeQAthsGiIuwbIIogUAfr176jG3dlooXabZXkUEKweVHbcIEKuLIICmwwTa1aXR2pXxJXEo9WDkFsNj51W4Vt1J4Bc2Er1OMN4rJULyCJCAuNClLStSLZWTPkbMuRBsrJ9XVjiTTmNIyJEhQNg7RPcMgCKZPPFQMyCCVIzNJn1CpGAnznuAgMCtSCNWVOdxicTZY54ljsT0WueNIwhGdmUigVBpUjQClaFRGrhmTEtkTdBG6CF6PqlaKbOQGWZBfiSMVeMYmhSsQvzbALjRyLDpj1rQrCzi7GcgiWpCEWOeRO3GzMAflBumvP2bLrmkbu6htUy5SoWEgzxLWCNkIChgrDGRDWwKr7NeowMzFu4GQMDSK2EUbYrHXgnNAGkGyD2IAB/TwYRTqkyO7wlVEMbszG48gWMWSggkEbXiwJqshHoHpPeZ1wnLKBiYgtI+9GVnIEait2JFUfp1YfSPTr7ggad52hdoO190a7lM37wM5xiNILJNrVrfVi+HvhnWaaF2AZknmUSTIcJBBjI0jESIWDBQW8RkHIo5Ky9AJ1PqLajQzZM0ghnjQFzGpIIVSqsjFGVcWo1QyBs3tUJ6jmJRgcXJBjYkbH2cBSfpkoF1Yrbq5en/Dco0mtGqimzLu2nJUgSSlkTMUSAxJUDHEMrSbyYALUfTII5p48tlaQDtR5FiK2C5H8RAXIvYLXwOgJ6dM9IwSIMWaQYJYNjCVGQAFnWONZLDtQDXzzrH2MdyXRPqJyswxMSE9wuEjNhWWqaibDKC1BRZoBc99O08Uuv7I1Mv/0lpLiYugi7TFguN5teMVr8/HJHWoaD1L07QPqdMzrG/dDdty0aQrIFeJIzVIpYAkgDEkluBYWb171P9n0uqYKrSJBPKcVbG1BcKzUQDTg0SCbJAq6+dNYqK/3YZUKQFA7ZNiYYiCTZFm7obDgAAULz8XfHq6ptZp4rk07wiFKLKokDfvFKkDtqPYrchJBOFAL+B9AA7NKiSMVHKKAooBQAoAAAUAADoKEzBhs2P5jqXp9SqqFATYAZ73iB8o8sQL8zSgsxLMWNdbLqIhgCkKnfjEeP639eOkopYA/s6rRB3KUw4I2v/PoMj0Ey9zKQSYAbCMj2BNncfMQqWwYBWbbIKQmKcmTzOEQNnCs9iGXAn5WtQoNjYm7BIOk+sfCuhnk2PalGzpGwW+eVIr/tDni+hmh9I0+nbJ3XxprJC0CSATe4sgjc1t0FbaKSY5LEwDbFnoBuRbOwUM5G7EDdsiANgDOg+DdQ43Br8gVAHtu+JP8AIHq6+jevadjiihQeZUQ/z8iPf6jq0sAAChXH8zyPqDzf69BSvQfhLsK9yYsxS68uLIG4AqifbqTqvQpVBcYsu+4ux+oA2Ivq1STr+EZf5LxfLUD/ACs9AJPjLSae1bUK7jYpADK1jbfEYg8810FP1Wk1Gl0rPHH+0lAURO53FGmsARRg7hRGAaqQlo0JZgoUwf8AQHpf/wB3f/iD/wA7oh8S+qpKQ40bCMsCzynEu4IZDgrKwIK3upXc2Dt0P/atJ/sW/wDzP+f0G69Uv7TfS1l0zMI2lnAbsouQLUATHcdOUOJJXIfrwOrhK1V+ZA+Un+3H6nboP8WBpNJMsOfeKMYgrCNw6kUwL0AAasnav16D539LE2oSfWallwjKqVKBc57ONRpGVcJ3SXUgCmAOxFd6xr3MheQMsj7ksTuCPZibKrwMr9ySb6M+q6eeWIjUjtqJZZECPJM2nkpPGW0crjcpZibY5bEog6E+m6QiMyRrFqB+7WOUxMEoCSY2JKEaqQS4ZQDIAfIFlBszRxnwawFBLAlTdb47bbkjcc3ziL9i1oPkQWVPlQ4ghzjeIHC+Ioi6xuvHoUWjZF8ghIvybIMQHDF8d0JZAAtX5Brx36dlQu6RKEyC+XbfuKWF0QyM9FqRbFAMbpQb6AmNR3cnfHyX5cAoIFG+PFqFB/wg++JHSPUmL7NeKqFAFZBVHgg34uvqRtZ238n08qZKIZco1UMKDDIF5HLblcAFcjCgQpPvZYsxFe7HIHx7j8gpASqhwt2GHkfMC/E8MD0EvTxYOIyoVpGTIwqlhRiTjgDiwr5diChJG46c00s0Pmk0qNQsq7VQa1U4tzkGNc3dbMLaMZR1xkAxZEz3FE05ZnzMYwzRSSwBCjYWx6bldS5pw6hcwbrIHEUbIewKtUs0pIPJ6AhN6jqZoDDLM0kdYlWN7eJIJq6XG79vvACLa2/QfRV1Wo0+lMMRDMEDFMWVFGTljEULtiKJcsdzRB36aeexSnLehlztVmwR70Pc3meCetC+yL05W1Es4srFGiKSKpm8mHFmuctiSxvoJGj0MXpUrx6eJGNHPNn3y3uzlwuK1QB53PFJ+JlMzyPdd5xLJV2aUBVJ/FwCAQKJOOIJHWh+rRDUTzVVlmH614gX+gG3VH9c9OZI2wZWIIK3swIFFd9mBG2/uOgrQqMkRplXG1g/mfr+nVo+zXXOXdHIDPRUVztZq/e736rMrydvIOu21X7D/iNvrx0v4ZnWPUIZAcQwogA0KYNb1ljvsLrnoNY9S0spS1kGQ9magf1rcf06H6TTa+mBOmI3xxkYHhqyPI8sNwOL6l+qaFHWop8LqnxDf1B6DnQuids6stIxCho8DuXFfd9smsTR879/y6CD8Wa8tGyTQTftEb0zpYQS+DKS4wyjKlhXP3hNZV0D0HqurjkEtiVCArQPTIVoZKLFgWMhzWwJbcmzR6/twuI0mmmIwkiZ+06sHUyGRkRVqkAzzegpQMl7VzTaWWWZtOIwHjRC4zAxbZHsHzI7oKgqGADLkRu3QXn031fTutpp9TI233RxRUJ5BexdH6e3Q71z4h16IzRLpoQotEiHckJ+hZzjR9yFDfQ31G9B9MzTZntnMYFYKsiAGVWZwcSpPbBZAGbjbc+aWJtOTMjHVABBNp/unaaMnyaPCRgmBZTaEE0lrXkQg6jJ2yllmmJYi5cpFEb2mJVT21PmqknjcWN+l6TWyMJF0ywKYnMbpkFKkHAmkViyZMi5rajNSSBZB30zUGVNM2kLfscQKMs8YhVY2j7cJL33cwRj3UBFSMbAyXqu6zThlhdHaSHTaiZJmiGDSK0gVJDIoXL5VcyMxQ42z5EAgQ7TSmDGGXUCZEfthiLjcjz7qOqxumMgA7rBhziSAujf6pR/7LTf+B//AHdUXWh5vvNOMLCmWfVI8qvHSLp54FjUaYmiPBgCMbKAhj1G/wBEeq//AFvL/wB2H/n9Bs834f1H4iP7c/p1D1C2h+bHGQmrkFggiwPvGOxpF2IyU/h6dm1ILqilWYN5CwSormifzH9em5aIPy3hL/FEasXR5UcWw/IjoBEvwpCXkZ2dY5FMTR2AGUkDkG7IZks70VGxUHqv+p/ZNpOxLFASgYSNHGwjcLMVQKVkeNplX7sWA3V+o5GsvnF0wO2I5DfKPyXf39z03HIv1UUbJxNEsWUU3GVjcCzxxY6DIdV9jZXMqWkYU6ECOK8aqIBWxHcANuV2JQ7+Y6jaj7KteskzLNYclQUxjZlVlZJHojJzbGrFkAlhe2zRsR/EABGv+0AORDAEfeFuAWbYbH+LpfcN/N7lcSMQRYs7iyVANEGj/QgML1PoMsE16rSu0iaaF5FgRmSQDuCQkxgIWoAFZQVH0ZAA1f1vr02U2UZZ9SgsskuOSFO2DDIj5PaYjyKHurlXl19IGIVkWwVQpDhrJVcj5FrtSp975Ju6PSiLGOzOtrnQOJoEFgKNnxNLXtxt0HyboEmlKorMxcqwUygGRrpcAzDN7jCgAEkqo9wOiGok0yBzk8k7SEqWDRsoJy8qOLCrJqiWYAUMut+1fwbp5ZDKUiUlUVSAyOEJkvKybYlw4tQc1BNlRQ1/s1Rj+9DLa2GjjZTjI0uNFLwDsy453iavYDoMVhld728ZDWIuiBRxBWzQDAc2RfJ361P4B1Q0ukRciXlPckpSxBO6glaApFUH8yemn+x91KNHqo4wpbbByLYBQwzkapPaxxihFMMiQ1n2f6gh0hMMaOCm614N4O2KEDuAXIjeQJIBVSuXQVmKeRdSqiZGyBf5XtpHeUKqrHZcEILMYdlJNrSsVe+JfTH/AGiPTSShWnV2VWjK0VyKjK+2MwjVb5DxyUWa0X0z4YSMqS9yoT5gnISGJY7OZYM3bVaYjID3OT5GWiXONy4tBXIN5+K7kEmyObvb8zYYD6t8LTaKdInl07d5iERn7bHykF+YAApASxoMWATL3Ny/ZRqXzYGFAApRlcsGJNNuQuIUbkkNsdgTt1sM2gjdo2bZlzIKqCu7K0lkqQLK17Hdq33D/NZEMTsAoYqAVvyqxVqaZq5obncM69J+zmaN5EaZ2iUAJngMmIayO3TULXkqQ1/MB5EPT/glYWY/s5JwYO6yljMpy8E7smUTnxNq0YBAORHiLkVDb0XDFWpXNGxgxxLAYAb1wTZAy5dExJ2s7ttgw2UYkWaAJbcMdiOLHl0FE9Q+zmCTMNG/m6yZmUntPZLMGY9wk4KDkxPkQpUbgfN9n2rj1Y1WmlX91IjxynIZMHkqOsQY+84amxIKlt9r0hv97c77yDguRioIGJF0u1nZbsmyoObvJiLYnEKQMRiU4yPlbbWbBF14kM/g+F/UlVYWEEkS2rEahojJGVkVqRIMU+cMBvjiFBI366H4W9ROoo/syaaJ41gU5SsY41YplJkjhQStC2OSqSD5O9/ZiQQTfivs0dsfo3t+g3HSvLL/ABKz/wByscP+9hl/2sv93oM8j+Ctf3k+806RF2aZlaRmdbbADO5geLqcAWQBscpI+AdQgV9Pqxp5C8hc9sTHCRizhHlLMt7fLQ23yPl1d0JCisgAi1/iC/1+dj+Z52P168xWwoxAsR7Eg4hSwUV7jmvp0FO9I+Af2ZSol1EjSSO7uexQJN2S8ZYZfRAdzv8AXol/qUv/AEnVf9+P/k9WBSdmF+zlVcNkSCuPlwg2NgrZH6gzOgqscpE0FEjNp86Pz4yRhcvrQJAvgHo76echKG3Hccb77fT9Py67rugkSINth8wPHvxfUfWORLCATRZrH18Sd+u67oH5EFg0Pc/zrfoV6BOzMMmY/wDwumbck+R72R/U0LPvQ6867oC6IAxoAeKjj2GVD9BZ69nUEbi91P8AMEEf59edd0CygPsPb2+m4/od+m3jFjYfi9vrz/Xr3rugRDEv0Hyp7fSyP6e3Ujruu6Dwr/lx1yitht13XdBCnNTRKNlKykj2J8OR78n+vXesHGCVl8SENEbEUDW4+nXdd0EmdAVNgHauPboJJO3fK5HH9qK1ZrH9kyxr+HLyr679d13QEtIx70i2aCRUPYfPdD+Q6V6lsjMNiI3o+42HB/kOu67oGfT3LO4YkgJEQDvRpjf67DqVFGARQH4/b6sCf6nfruu6CN6t4xuV8SFABGxAvgV0R67rugg+q+MLFfEgKARtQsbbe3U7ruu6D//Z"/>
          <p:cNvSpPr>
            <a:spLocks noChangeAspect="1" noChangeArrowheads="1"/>
          </p:cNvSpPr>
          <p:nvPr/>
        </p:nvSpPr>
        <p:spPr bwMode="auto">
          <a:xfrm>
            <a:off x="217488" y="-465138"/>
            <a:ext cx="276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/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>
              <a:latin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4990" y="9878812"/>
            <a:ext cx="5673695" cy="5698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0" y="3168650"/>
            <a:ext cx="107315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 b="1">
                <a:solidFill>
                  <a:srgbClr val="FF0000"/>
                </a:solidFill>
                <a:latin typeface="Arial" charset="0"/>
              </a:rPr>
              <a:t>1.</a:t>
            </a:r>
          </a:p>
        </p:txBody>
      </p:sp>
      <p:sp>
        <p:nvSpPr>
          <p:cNvPr id="16" name="TextBox 42"/>
          <p:cNvSpPr txBox="1">
            <a:spLocks noChangeArrowheads="1"/>
          </p:cNvSpPr>
          <p:nvPr/>
        </p:nvSpPr>
        <p:spPr bwMode="auto">
          <a:xfrm>
            <a:off x="23368000" y="10406063"/>
            <a:ext cx="1008063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 b="1">
                <a:solidFill>
                  <a:srgbClr val="FF0000"/>
                </a:solidFill>
                <a:latin typeface="Arial" charset="0"/>
              </a:rPr>
              <a:t>2.</a:t>
            </a:r>
          </a:p>
        </p:txBody>
      </p:sp>
      <p:sp>
        <p:nvSpPr>
          <p:cNvPr id="24588" name="Rectangle 35"/>
          <p:cNvSpPr>
            <a:spLocks noChangeArrowheads="1"/>
          </p:cNvSpPr>
          <p:nvPr/>
        </p:nvSpPr>
        <p:spPr bwMode="auto">
          <a:xfrm>
            <a:off x="0" y="-511175"/>
            <a:ext cx="184150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2" tIns="45704" rIns="91412" bIns="45704" anchor="ctr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>
              <a:latin typeface="Arial" charset="0"/>
            </a:endParaRPr>
          </a:p>
        </p:txBody>
      </p:sp>
      <p:graphicFrame>
        <p:nvGraphicFramePr>
          <p:cNvPr id="18" name="Object 18"/>
          <p:cNvGraphicFramePr>
            <a:graphicFrameLocks noChangeAspect="1"/>
          </p:cNvGraphicFramePr>
          <p:nvPr/>
        </p:nvGraphicFramePr>
        <p:xfrm>
          <a:off x="20686713" y="20521613"/>
          <a:ext cx="9029700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2" name="Picture" r:id="rId6" imgW="2444993" imgH="517298" progId="Word.Picture.8">
                  <p:embed/>
                </p:oleObj>
              </mc:Choice>
              <mc:Fallback>
                <p:oleObj name="Picture" r:id="rId6" imgW="2444993" imgH="517298" progId="Word.Picture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6713" y="20521613"/>
                        <a:ext cx="9029700" cy="191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49"/>
          <p:cNvSpPr txBox="1">
            <a:spLocks noChangeArrowheads="1"/>
          </p:cNvSpPr>
          <p:nvPr/>
        </p:nvSpPr>
        <p:spPr bwMode="auto">
          <a:xfrm>
            <a:off x="21709063" y="19551650"/>
            <a:ext cx="100965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 b="1">
                <a:solidFill>
                  <a:srgbClr val="FF0000"/>
                </a:solidFill>
                <a:latin typeface="Arial" charset="0"/>
              </a:rPr>
              <a:t>3.</a:t>
            </a:r>
          </a:p>
        </p:txBody>
      </p:sp>
      <p:sp>
        <p:nvSpPr>
          <p:cNvPr id="20" name="TextBox 50"/>
          <p:cNvSpPr txBox="1">
            <a:spLocks noChangeArrowheads="1"/>
          </p:cNvSpPr>
          <p:nvPr/>
        </p:nvSpPr>
        <p:spPr bwMode="auto">
          <a:xfrm>
            <a:off x="468313" y="18759488"/>
            <a:ext cx="100806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 b="1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altLang="en-US" sz="6100" b="1">
                <a:solidFill>
                  <a:srgbClr val="FF0000"/>
                </a:solidFill>
                <a:latin typeface="Arial" charset="0"/>
              </a:rPr>
              <a:t>.</a:t>
            </a:r>
            <a:endParaRPr lang="en-AU" altLang="en-US" sz="6100" b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1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613" y="3689350"/>
            <a:ext cx="35252026" cy="1876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9879013"/>
            <a:ext cx="24371300" cy="129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32"/>
          <p:cNvSpPr txBox="1">
            <a:spLocks noChangeArrowheads="1"/>
          </p:cNvSpPr>
          <p:nvPr/>
        </p:nvSpPr>
        <p:spPr bwMode="auto">
          <a:xfrm>
            <a:off x="10620375" y="11052175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17</a:t>
            </a:r>
          </a:p>
        </p:txBody>
      </p:sp>
      <p:sp>
        <p:nvSpPr>
          <p:cNvPr id="24" name="TextBox 32"/>
          <p:cNvSpPr txBox="1">
            <a:spLocks noChangeArrowheads="1"/>
          </p:cNvSpPr>
          <p:nvPr/>
        </p:nvSpPr>
        <p:spPr bwMode="auto">
          <a:xfrm>
            <a:off x="10620375" y="10693400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58</a:t>
            </a:r>
          </a:p>
        </p:txBody>
      </p:sp>
      <p:sp>
        <p:nvSpPr>
          <p:cNvPr id="25" name="TextBox 32"/>
          <p:cNvSpPr txBox="1">
            <a:spLocks noChangeArrowheads="1"/>
          </p:cNvSpPr>
          <p:nvPr/>
        </p:nvSpPr>
        <p:spPr bwMode="auto">
          <a:xfrm>
            <a:off x="10260013" y="11052175"/>
            <a:ext cx="434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52</a:t>
            </a:r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10260013" y="10693400"/>
            <a:ext cx="434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53</a:t>
            </a:r>
          </a:p>
        </p:txBody>
      </p:sp>
      <p:sp>
        <p:nvSpPr>
          <p:cNvPr id="27" name="TextBox 32"/>
          <p:cNvSpPr txBox="1">
            <a:spLocks noChangeArrowheads="1"/>
          </p:cNvSpPr>
          <p:nvPr/>
        </p:nvSpPr>
        <p:spPr bwMode="auto">
          <a:xfrm>
            <a:off x="9904413" y="10693400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33</a:t>
            </a:r>
          </a:p>
        </p:txBody>
      </p:sp>
      <p:sp>
        <p:nvSpPr>
          <p:cNvPr id="28" name="TextBox 32"/>
          <p:cNvSpPr txBox="1">
            <a:spLocks noChangeArrowheads="1"/>
          </p:cNvSpPr>
          <p:nvPr/>
        </p:nvSpPr>
        <p:spPr bwMode="auto">
          <a:xfrm>
            <a:off x="9542463" y="11052175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25</a:t>
            </a:r>
          </a:p>
        </p:txBody>
      </p:sp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9180513" y="11052175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63</a:t>
            </a:r>
          </a:p>
        </p:txBody>
      </p:sp>
      <p:sp>
        <p:nvSpPr>
          <p:cNvPr id="30" name="TextBox 32"/>
          <p:cNvSpPr txBox="1">
            <a:spLocks noChangeArrowheads="1"/>
          </p:cNvSpPr>
          <p:nvPr/>
        </p:nvSpPr>
        <p:spPr bwMode="auto">
          <a:xfrm>
            <a:off x="9542463" y="10693400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24</a:t>
            </a:r>
          </a:p>
        </p:txBody>
      </p:sp>
      <p:sp>
        <p:nvSpPr>
          <p:cNvPr id="31" name="TextBox 32"/>
          <p:cNvSpPr txBox="1">
            <a:spLocks noChangeArrowheads="1"/>
          </p:cNvSpPr>
          <p:nvPr/>
        </p:nvSpPr>
        <p:spPr bwMode="auto">
          <a:xfrm>
            <a:off x="9180513" y="10693400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6</a:t>
            </a:r>
          </a:p>
        </p:txBody>
      </p:sp>
      <p:sp>
        <p:nvSpPr>
          <p:cNvPr id="32" name="TextBox 32"/>
          <p:cNvSpPr txBox="1">
            <a:spLocks noChangeArrowheads="1"/>
          </p:cNvSpPr>
          <p:nvPr/>
        </p:nvSpPr>
        <p:spPr bwMode="auto">
          <a:xfrm>
            <a:off x="8820150" y="11052175"/>
            <a:ext cx="434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15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820150" y="10693400"/>
            <a:ext cx="434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23</a:t>
            </a:r>
          </a:p>
        </p:txBody>
      </p:sp>
      <p:sp>
        <p:nvSpPr>
          <p:cNvPr id="34" name="TextBox 32"/>
          <p:cNvSpPr txBox="1">
            <a:spLocks noChangeArrowheads="1"/>
          </p:cNvSpPr>
          <p:nvPr/>
        </p:nvSpPr>
        <p:spPr bwMode="auto">
          <a:xfrm>
            <a:off x="8389938" y="10693400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14</a:t>
            </a:r>
          </a:p>
        </p:txBody>
      </p:sp>
      <p:sp>
        <p:nvSpPr>
          <p:cNvPr id="35" name="TextBox 32"/>
          <p:cNvSpPr txBox="1">
            <a:spLocks noChangeArrowheads="1"/>
          </p:cNvSpPr>
          <p:nvPr/>
        </p:nvSpPr>
        <p:spPr bwMode="auto">
          <a:xfrm>
            <a:off x="8027988" y="11052175"/>
            <a:ext cx="436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42</a:t>
            </a:r>
          </a:p>
        </p:txBody>
      </p:sp>
      <p:sp>
        <p:nvSpPr>
          <p:cNvPr id="36" name="TextBox 32"/>
          <p:cNvSpPr txBox="1">
            <a:spLocks noChangeArrowheads="1"/>
          </p:cNvSpPr>
          <p:nvPr/>
        </p:nvSpPr>
        <p:spPr bwMode="auto">
          <a:xfrm>
            <a:off x="8389938" y="11052175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45</a:t>
            </a:r>
          </a:p>
        </p:txBody>
      </p:sp>
      <p:sp>
        <p:nvSpPr>
          <p:cNvPr id="37" name="TextBox 32"/>
          <p:cNvSpPr txBox="1">
            <a:spLocks noChangeArrowheads="1"/>
          </p:cNvSpPr>
          <p:nvPr/>
        </p:nvSpPr>
        <p:spPr bwMode="auto">
          <a:xfrm>
            <a:off x="8027988" y="10693400"/>
            <a:ext cx="436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22</a:t>
            </a:r>
          </a:p>
        </p:txBody>
      </p:sp>
      <p:sp>
        <p:nvSpPr>
          <p:cNvPr id="38" name="TextBox 32"/>
          <p:cNvSpPr txBox="1">
            <a:spLocks noChangeArrowheads="1"/>
          </p:cNvSpPr>
          <p:nvPr/>
        </p:nvSpPr>
        <p:spPr bwMode="auto">
          <a:xfrm>
            <a:off x="7667625" y="10693400"/>
            <a:ext cx="434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49</a:t>
            </a:r>
          </a:p>
        </p:txBody>
      </p:sp>
      <p:sp>
        <p:nvSpPr>
          <p:cNvPr id="39" name="TextBox 32"/>
          <p:cNvSpPr txBox="1">
            <a:spLocks noChangeArrowheads="1"/>
          </p:cNvSpPr>
          <p:nvPr/>
        </p:nvSpPr>
        <p:spPr bwMode="auto">
          <a:xfrm>
            <a:off x="7740650" y="11052175"/>
            <a:ext cx="430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40" name="TextBox 32"/>
          <p:cNvSpPr txBox="1">
            <a:spLocks noChangeArrowheads="1"/>
          </p:cNvSpPr>
          <p:nvPr/>
        </p:nvSpPr>
        <p:spPr bwMode="auto">
          <a:xfrm>
            <a:off x="7310438" y="10693400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21</a:t>
            </a:r>
          </a:p>
        </p:txBody>
      </p:sp>
      <p:sp>
        <p:nvSpPr>
          <p:cNvPr id="41" name="TextBox 32"/>
          <p:cNvSpPr txBox="1">
            <a:spLocks noChangeArrowheads="1"/>
          </p:cNvSpPr>
          <p:nvPr/>
        </p:nvSpPr>
        <p:spPr bwMode="auto">
          <a:xfrm>
            <a:off x="7310438" y="11052175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38</a:t>
            </a:r>
          </a:p>
        </p:txBody>
      </p:sp>
      <p:sp>
        <p:nvSpPr>
          <p:cNvPr id="42" name="TextBox 32"/>
          <p:cNvSpPr txBox="1">
            <a:spLocks noChangeArrowheads="1"/>
          </p:cNvSpPr>
          <p:nvPr/>
        </p:nvSpPr>
        <p:spPr bwMode="auto">
          <a:xfrm>
            <a:off x="6950075" y="11052175"/>
            <a:ext cx="430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27</a:t>
            </a:r>
          </a:p>
        </p:txBody>
      </p:sp>
      <p:sp>
        <p:nvSpPr>
          <p:cNvPr id="43" name="TextBox 32"/>
          <p:cNvSpPr txBox="1">
            <a:spLocks noChangeArrowheads="1"/>
          </p:cNvSpPr>
          <p:nvPr/>
        </p:nvSpPr>
        <p:spPr bwMode="auto">
          <a:xfrm>
            <a:off x="6950075" y="10693400"/>
            <a:ext cx="430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26</a:t>
            </a:r>
          </a:p>
        </p:txBody>
      </p:sp>
      <p:sp>
        <p:nvSpPr>
          <p:cNvPr id="44" name="TextBox 32"/>
          <p:cNvSpPr txBox="1">
            <a:spLocks noChangeArrowheads="1"/>
          </p:cNvSpPr>
          <p:nvPr/>
        </p:nvSpPr>
        <p:spPr bwMode="auto">
          <a:xfrm>
            <a:off x="6588125" y="10693400"/>
            <a:ext cx="436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32</a:t>
            </a:r>
          </a:p>
        </p:txBody>
      </p:sp>
      <p:sp>
        <p:nvSpPr>
          <p:cNvPr id="45" name="TextBox 32"/>
          <p:cNvSpPr txBox="1">
            <a:spLocks noChangeArrowheads="1"/>
          </p:cNvSpPr>
          <p:nvPr/>
        </p:nvSpPr>
        <p:spPr bwMode="auto">
          <a:xfrm>
            <a:off x="6662738" y="11052175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46" name="TextBox 32"/>
          <p:cNvSpPr txBox="1">
            <a:spLocks noChangeArrowheads="1"/>
          </p:cNvSpPr>
          <p:nvPr/>
        </p:nvSpPr>
        <p:spPr bwMode="auto">
          <a:xfrm>
            <a:off x="6227763" y="10693400"/>
            <a:ext cx="434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13</a:t>
            </a:r>
          </a:p>
        </p:txBody>
      </p:sp>
      <p:sp>
        <p:nvSpPr>
          <p:cNvPr id="47" name="TextBox 32"/>
          <p:cNvSpPr txBox="1">
            <a:spLocks noChangeArrowheads="1"/>
          </p:cNvSpPr>
          <p:nvPr/>
        </p:nvSpPr>
        <p:spPr bwMode="auto">
          <a:xfrm>
            <a:off x="6227763" y="11052175"/>
            <a:ext cx="434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12</a:t>
            </a:r>
          </a:p>
        </p:txBody>
      </p:sp>
      <p:sp>
        <p:nvSpPr>
          <p:cNvPr id="48" name="TextBox 32"/>
          <p:cNvSpPr txBox="1">
            <a:spLocks noChangeArrowheads="1"/>
          </p:cNvSpPr>
          <p:nvPr/>
        </p:nvSpPr>
        <p:spPr bwMode="auto">
          <a:xfrm>
            <a:off x="10260013" y="11414125"/>
            <a:ext cx="434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55</a:t>
            </a:r>
          </a:p>
        </p:txBody>
      </p:sp>
      <p:sp>
        <p:nvSpPr>
          <p:cNvPr id="49" name="TextBox 32"/>
          <p:cNvSpPr txBox="1">
            <a:spLocks noChangeArrowheads="1"/>
          </p:cNvSpPr>
          <p:nvPr/>
        </p:nvSpPr>
        <p:spPr bwMode="auto">
          <a:xfrm>
            <a:off x="5870575" y="10693400"/>
            <a:ext cx="430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50" name="TextBox 32"/>
          <p:cNvSpPr txBox="1">
            <a:spLocks noChangeArrowheads="1"/>
          </p:cNvSpPr>
          <p:nvPr/>
        </p:nvSpPr>
        <p:spPr bwMode="auto">
          <a:xfrm>
            <a:off x="9904413" y="11414125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44</a:t>
            </a:r>
          </a:p>
        </p:txBody>
      </p:sp>
      <p:sp>
        <p:nvSpPr>
          <p:cNvPr id="51" name="TextBox 32"/>
          <p:cNvSpPr txBox="1">
            <a:spLocks noChangeArrowheads="1"/>
          </p:cNvSpPr>
          <p:nvPr/>
        </p:nvSpPr>
        <p:spPr bwMode="auto">
          <a:xfrm>
            <a:off x="9542463" y="11414125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34</a:t>
            </a:r>
          </a:p>
        </p:txBody>
      </p:sp>
      <p:sp>
        <p:nvSpPr>
          <p:cNvPr id="52" name="TextBox 32"/>
          <p:cNvSpPr txBox="1">
            <a:spLocks noChangeArrowheads="1"/>
          </p:cNvSpPr>
          <p:nvPr/>
        </p:nvSpPr>
        <p:spPr bwMode="auto">
          <a:xfrm>
            <a:off x="9180513" y="11425238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62</a:t>
            </a:r>
          </a:p>
        </p:txBody>
      </p:sp>
      <p:sp>
        <p:nvSpPr>
          <p:cNvPr id="53" name="TextBox 32"/>
          <p:cNvSpPr txBox="1">
            <a:spLocks noChangeArrowheads="1"/>
          </p:cNvSpPr>
          <p:nvPr/>
        </p:nvSpPr>
        <p:spPr bwMode="auto">
          <a:xfrm>
            <a:off x="8820150" y="11414125"/>
            <a:ext cx="434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36</a:t>
            </a:r>
          </a:p>
        </p:txBody>
      </p:sp>
      <p:sp>
        <p:nvSpPr>
          <p:cNvPr id="54" name="TextBox 32"/>
          <p:cNvSpPr txBox="1">
            <a:spLocks noChangeArrowheads="1"/>
          </p:cNvSpPr>
          <p:nvPr/>
        </p:nvSpPr>
        <p:spPr bwMode="auto">
          <a:xfrm>
            <a:off x="8464550" y="11414125"/>
            <a:ext cx="430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55" name="TextBox 32"/>
          <p:cNvSpPr txBox="1">
            <a:spLocks noChangeArrowheads="1"/>
          </p:cNvSpPr>
          <p:nvPr/>
        </p:nvSpPr>
        <p:spPr bwMode="auto">
          <a:xfrm>
            <a:off x="8027988" y="11414125"/>
            <a:ext cx="436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19</a:t>
            </a:r>
          </a:p>
        </p:txBody>
      </p:sp>
      <p:sp>
        <p:nvSpPr>
          <p:cNvPr id="56" name="TextBox 32"/>
          <p:cNvSpPr txBox="1">
            <a:spLocks noChangeArrowheads="1"/>
          </p:cNvSpPr>
          <p:nvPr/>
        </p:nvSpPr>
        <p:spPr bwMode="auto">
          <a:xfrm>
            <a:off x="7667625" y="11414125"/>
            <a:ext cx="434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60</a:t>
            </a:r>
          </a:p>
        </p:txBody>
      </p:sp>
      <p:sp>
        <p:nvSpPr>
          <p:cNvPr id="57" name="TextBox 32"/>
          <p:cNvSpPr txBox="1">
            <a:spLocks noChangeArrowheads="1"/>
          </p:cNvSpPr>
          <p:nvPr/>
        </p:nvSpPr>
        <p:spPr bwMode="auto">
          <a:xfrm>
            <a:off x="7310438" y="11414125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28</a:t>
            </a:r>
          </a:p>
        </p:txBody>
      </p:sp>
      <p:sp>
        <p:nvSpPr>
          <p:cNvPr id="58" name="TextBox 32"/>
          <p:cNvSpPr txBox="1">
            <a:spLocks noChangeArrowheads="1"/>
          </p:cNvSpPr>
          <p:nvPr/>
        </p:nvSpPr>
        <p:spPr bwMode="auto">
          <a:xfrm>
            <a:off x="6950075" y="11414125"/>
            <a:ext cx="430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20</a:t>
            </a:r>
          </a:p>
        </p:txBody>
      </p:sp>
      <p:sp>
        <p:nvSpPr>
          <p:cNvPr id="59" name="TextBox 32"/>
          <p:cNvSpPr txBox="1">
            <a:spLocks noChangeArrowheads="1"/>
          </p:cNvSpPr>
          <p:nvPr/>
        </p:nvSpPr>
        <p:spPr bwMode="auto">
          <a:xfrm>
            <a:off x="6588125" y="11414125"/>
            <a:ext cx="436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11</a:t>
            </a:r>
          </a:p>
        </p:txBody>
      </p:sp>
      <p:sp>
        <p:nvSpPr>
          <p:cNvPr id="60" name="TextBox 32"/>
          <p:cNvSpPr txBox="1">
            <a:spLocks noChangeArrowheads="1"/>
          </p:cNvSpPr>
          <p:nvPr/>
        </p:nvSpPr>
        <p:spPr bwMode="auto">
          <a:xfrm>
            <a:off x="9904413" y="11771313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56</a:t>
            </a:r>
          </a:p>
        </p:txBody>
      </p:sp>
      <p:sp>
        <p:nvSpPr>
          <p:cNvPr id="61" name="TextBox 32"/>
          <p:cNvSpPr txBox="1">
            <a:spLocks noChangeArrowheads="1"/>
          </p:cNvSpPr>
          <p:nvPr/>
        </p:nvSpPr>
        <p:spPr bwMode="auto">
          <a:xfrm>
            <a:off x="9542463" y="11771313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54</a:t>
            </a:r>
          </a:p>
        </p:txBody>
      </p:sp>
      <p:sp>
        <p:nvSpPr>
          <p:cNvPr id="62" name="TextBox 32"/>
          <p:cNvSpPr txBox="1">
            <a:spLocks noChangeArrowheads="1"/>
          </p:cNvSpPr>
          <p:nvPr/>
        </p:nvSpPr>
        <p:spPr bwMode="auto">
          <a:xfrm>
            <a:off x="9180513" y="11771313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35</a:t>
            </a:r>
          </a:p>
        </p:txBody>
      </p:sp>
      <p:sp>
        <p:nvSpPr>
          <p:cNvPr id="63" name="TextBox 32"/>
          <p:cNvSpPr txBox="1">
            <a:spLocks noChangeArrowheads="1"/>
          </p:cNvSpPr>
          <p:nvPr/>
        </p:nvSpPr>
        <p:spPr bwMode="auto">
          <a:xfrm>
            <a:off x="8820150" y="11771313"/>
            <a:ext cx="434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46</a:t>
            </a:r>
          </a:p>
        </p:txBody>
      </p:sp>
      <p:sp>
        <p:nvSpPr>
          <p:cNvPr id="64" name="TextBox 32"/>
          <p:cNvSpPr txBox="1">
            <a:spLocks noChangeArrowheads="1"/>
          </p:cNvSpPr>
          <p:nvPr/>
        </p:nvSpPr>
        <p:spPr bwMode="auto">
          <a:xfrm>
            <a:off x="8464550" y="11771313"/>
            <a:ext cx="430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8</a:t>
            </a:r>
          </a:p>
        </p:txBody>
      </p:sp>
      <p:sp>
        <p:nvSpPr>
          <p:cNvPr id="65" name="TextBox 32"/>
          <p:cNvSpPr txBox="1">
            <a:spLocks noChangeArrowheads="1"/>
          </p:cNvSpPr>
          <p:nvPr/>
        </p:nvSpPr>
        <p:spPr bwMode="auto">
          <a:xfrm>
            <a:off x="8027988" y="11771313"/>
            <a:ext cx="436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30</a:t>
            </a:r>
          </a:p>
        </p:txBody>
      </p:sp>
      <p:sp>
        <p:nvSpPr>
          <p:cNvPr id="66" name="TextBox 32"/>
          <p:cNvSpPr txBox="1">
            <a:spLocks noChangeArrowheads="1"/>
          </p:cNvSpPr>
          <p:nvPr/>
        </p:nvSpPr>
        <p:spPr bwMode="auto">
          <a:xfrm>
            <a:off x="7740650" y="11771313"/>
            <a:ext cx="430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67" name="TextBox 32"/>
          <p:cNvSpPr txBox="1">
            <a:spLocks noChangeArrowheads="1"/>
          </p:cNvSpPr>
          <p:nvPr/>
        </p:nvSpPr>
        <p:spPr bwMode="auto">
          <a:xfrm>
            <a:off x="7310438" y="11771313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10</a:t>
            </a:r>
          </a:p>
        </p:txBody>
      </p:sp>
      <p:sp>
        <p:nvSpPr>
          <p:cNvPr id="68" name="TextBox 32"/>
          <p:cNvSpPr txBox="1">
            <a:spLocks noChangeArrowheads="1"/>
          </p:cNvSpPr>
          <p:nvPr/>
        </p:nvSpPr>
        <p:spPr bwMode="auto">
          <a:xfrm>
            <a:off x="6950075" y="11771313"/>
            <a:ext cx="430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61</a:t>
            </a:r>
          </a:p>
        </p:txBody>
      </p:sp>
      <p:sp>
        <p:nvSpPr>
          <p:cNvPr id="69" name="TextBox 32"/>
          <p:cNvSpPr txBox="1">
            <a:spLocks noChangeArrowheads="1"/>
          </p:cNvSpPr>
          <p:nvPr/>
        </p:nvSpPr>
        <p:spPr bwMode="auto">
          <a:xfrm>
            <a:off x="9542463" y="12134850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39</a:t>
            </a:r>
          </a:p>
        </p:txBody>
      </p:sp>
      <p:sp>
        <p:nvSpPr>
          <p:cNvPr id="70" name="TextBox 32"/>
          <p:cNvSpPr txBox="1">
            <a:spLocks noChangeArrowheads="1"/>
          </p:cNvSpPr>
          <p:nvPr/>
        </p:nvSpPr>
        <p:spPr bwMode="auto">
          <a:xfrm>
            <a:off x="9180513" y="12134850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18</a:t>
            </a:r>
          </a:p>
        </p:txBody>
      </p:sp>
      <p:sp>
        <p:nvSpPr>
          <p:cNvPr id="71" name="TextBox 32"/>
          <p:cNvSpPr txBox="1">
            <a:spLocks noChangeArrowheads="1"/>
          </p:cNvSpPr>
          <p:nvPr/>
        </p:nvSpPr>
        <p:spPr bwMode="auto">
          <a:xfrm>
            <a:off x="8820150" y="12134850"/>
            <a:ext cx="434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50</a:t>
            </a:r>
          </a:p>
        </p:txBody>
      </p:sp>
      <p:sp>
        <p:nvSpPr>
          <p:cNvPr id="72" name="TextBox 32"/>
          <p:cNvSpPr txBox="1">
            <a:spLocks noChangeArrowheads="1"/>
          </p:cNvSpPr>
          <p:nvPr/>
        </p:nvSpPr>
        <p:spPr bwMode="auto">
          <a:xfrm>
            <a:off x="8464550" y="12134850"/>
            <a:ext cx="430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7</a:t>
            </a:r>
          </a:p>
        </p:txBody>
      </p:sp>
      <p:sp>
        <p:nvSpPr>
          <p:cNvPr id="73" name="TextBox 32"/>
          <p:cNvSpPr txBox="1">
            <a:spLocks noChangeArrowheads="1"/>
          </p:cNvSpPr>
          <p:nvPr/>
        </p:nvSpPr>
        <p:spPr bwMode="auto">
          <a:xfrm>
            <a:off x="8027988" y="12134850"/>
            <a:ext cx="436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59</a:t>
            </a:r>
          </a:p>
        </p:txBody>
      </p:sp>
      <p:sp>
        <p:nvSpPr>
          <p:cNvPr id="74" name="TextBox 32"/>
          <p:cNvSpPr txBox="1">
            <a:spLocks noChangeArrowheads="1"/>
          </p:cNvSpPr>
          <p:nvPr/>
        </p:nvSpPr>
        <p:spPr bwMode="auto">
          <a:xfrm>
            <a:off x="7740650" y="12134850"/>
            <a:ext cx="430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9</a:t>
            </a:r>
          </a:p>
        </p:txBody>
      </p:sp>
      <p:sp>
        <p:nvSpPr>
          <p:cNvPr id="75" name="TextBox 32"/>
          <p:cNvSpPr txBox="1">
            <a:spLocks noChangeArrowheads="1"/>
          </p:cNvSpPr>
          <p:nvPr/>
        </p:nvSpPr>
        <p:spPr bwMode="auto">
          <a:xfrm>
            <a:off x="7310438" y="12134850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29</a:t>
            </a:r>
          </a:p>
        </p:txBody>
      </p:sp>
      <p:sp>
        <p:nvSpPr>
          <p:cNvPr id="76" name="TextBox 32"/>
          <p:cNvSpPr txBox="1">
            <a:spLocks noChangeArrowheads="1"/>
          </p:cNvSpPr>
          <p:nvPr/>
        </p:nvSpPr>
        <p:spPr bwMode="auto">
          <a:xfrm>
            <a:off x="9180513" y="12492038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57</a:t>
            </a:r>
          </a:p>
        </p:txBody>
      </p:sp>
      <p:sp>
        <p:nvSpPr>
          <p:cNvPr id="77" name="TextBox 32"/>
          <p:cNvSpPr txBox="1">
            <a:spLocks noChangeArrowheads="1"/>
          </p:cNvSpPr>
          <p:nvPr/>
        </p:nvSpPr>
        <p:spPr bwMode="auto">
          <a:xfrm>
            <a:off x="8820150" y="12492038"/>
            <a:ext cx="434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16</a:t>
            </a:r>
          </a:p>
        </p:txBody>
      </p:sp>
      <p:sp>
        <p:nvSpPr>
          <p:cNvPr id="78" name="TextBox 32"/>
          <p:cNvSpPr txBox="1">
            <a:spLocks noChangeArrowheads="1"/>
          </p:cNvSpPr>
          <p:nvPr/>
        </p:nvSpPr>
        <p:spPr bwMode="auto">
          <a:xfrm>
            <a:off x="8389938" y="12492038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31</a:t>
            </a:r>
          </a:p>
        </p:txBody>
      </p:sp>
      <p:sp>
        <p:nvSpPr>
          <p:cNvPr id="79" name="TextBox 32"/>
          <p:cNvSpPr txBox="1">
            <a:spLocks noChangeArrowheads="1"/>
          </p:cNvSpPr>
          <p:nvPr/>
        </p:nvSpPr>
        <p:spPr bwMode="auto">
          <a:xfrm>
            <a:off x="8027988" y="12492038"/>
            <a:ext cx="436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37</a:t>
            </a:r>
          </a:p>
        </p:txBody>
      </p:sp>
      <p:sp>
        <p:nvSpPr>
          <p:cNvPr id="80" name="TextBox 32"/>
          <p:cNvSpPr txBox="1">
            <a:spLocks noChangeArrowheads="1"/>
          </p:cNvSpPr>
          <p:nvPr/>
        </p:nvSpPr>
        <p:spPr bwMode="auto">
          <a:xfrm>
            <a:off x="7667625" y="12492038"/>
            <a:ext cx="434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47</a:t>
            </a:r>
          </a:p>
        </p:txBody>
      </p:sp>
      <p:sp>
        <p:nvSpPr>
          <p:cNvPr id="81" name="TextBox 32"/>
          <p:cNvSpPr txBox="1">
            <a:spLocks noChangeArrowheads="1"/>
          </p:cNvSpPr>
          <p:nvPr/>
        </p:nvSpPr>
        <p:spPr bwMode="auto">
          <a:xfrm>
            <a:off x="8820150" y="12855575"/>
            <a:ext cx="434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51</a:t>
            </a:r>
          </a:p>
        </p:txBody>
      </p:sp>
      <p:sp>
        <p:nvSpPr>
          <p:cNvPr id="82" name="TextBox 32"/>
          <p:cNvSpPr txBox="1">
            <a:spLocks noChangeArrowheads="1"/>
          </p:cNvSpPr>
          <p:nvPr/>
        </p:nvSpPr>
        <p:spPr bwMode="auto">
          <a:xfrm>
            <a:off x="8389938" y="12855575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64</a:t>
            </a:r>
          </a:p>
        </p:txBody>
      </p:sp>
      <p:sp>
        <p:nvSpPr>
          <p:cNvPr id="83" name="TextBox 32"/>
          <p:cNvSpPr txBox="1">
            <a:spLocks noChangeArrowheads="1"/>
          </p:cNvSpPr>
          <p:nvPr/>
        </p:nvSpPr>
        <p:spPr bwMode="auto">
          <a:xfrm>
            <a:off x="8027988" y="12855575"/>
            <a:ext cx="436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48</a:t>
            </a:r>
          </a:p>
        </p:txBody>
      </p:sp>
      <p:sp>
        <p:nvSpPr>
          <p:cNvPr id="84" name="TextBox 32"/>
          <p:cNvSpPr txBox="1">
            <a:spLocks noChangeArrowheads="1"/>
          </p:cNvSpPr>
          <p:nvPr/>
        </p:nvSpPr>
        <p:spPr bwMode="auto">
          <a:xfrm>
            <a:off x="8389938" y="13212763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40</a:t>
            </a:r>
          </a:p>
        </p:txBody>
      </p:sp>
      <p:sp>
        <p:nvSpPr>
          <p:cNvPr id="85" name="TextBox 32"/>
          <p:cNvSpPr txBox="1">
            <a:spLocks noChangeArrowheads="1"/>
          </p:cNvSpPr>
          <p:nvPr/>
        </p:nvSpPr>
        <p:spPr bwMode="auto">
          <a:xfrm>
            <a:off x="9904413" y="11052175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charset="0"/>
              </a:rPr>
              <a:t>41</a:t>
            </a:r>
          </a:p>
        </p:txBody>
      </p:sp>
      <p:pic>
        <p:nvPicPr>
          <p:cNvPr id="86" name="Picture 9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363" y="17822863"/>
            <a:ext cx="2600325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Rectangle 105"/>
          <p:cNvSpPr>
            <a:spLocks noChangeArrowheads="1"/>
          </p:cNvSpPr>
          <p:nvPr/>
        </p:nvSpPr>
        <p:spPr bwMode="auto">
          <a:xfrm>
            <a:off x="1476375" y="18900775"/>
            <a:ext cx="76311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2" tIns="45704" rIns="91412" bIns="45704"/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2508250" indent="-965200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3857625" indent="-7715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5400675" indent="-771525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6943725" indent="-771525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7400925" indent="-771525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7858125" indent="-771525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8315325" indent="-771525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8772525" indent="-771525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3700" b="1">
                <a:solidFill>
                  <a:srgbClr val="FFFF00"/>
                </a:solidFill>
                <a:latin typeface="Batang" pitchFamily="18" charset="-127"/>
              </a:rPr>
              <a:t>Read the Reading: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700" b="1" i="1">
              <a:latin typeface="Batang" pitchFamily="18" charset="-127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3700" b="1">
                <a:solidFill>
                  <a:srgbClr val="FFFF00"/>
                </a:solidFill>
                <a:latin typeface="Batang" pitchFamily="18" charset="-127"/>
              </a:rPr>
              <a:t>Hexagram #1: </a:t>
            </a:r>
            <a:r>
              <a:rPr lang="en-AU" altLang="en-US" sz="3700" b="1" i="1">
                <a:solidFill>
                  <a:srgbClr val="FFFF00"/>
                </a:solidFill>
                <a:latin typeface="Batang" pitchFamily="18" charset="-127"/>
              </a:rPr>
              <a:t>The air is ripe with imagination, inspiration and energy. . . . This is a good time to exercise leadership, because you can be strong now . . .”</a:t>
            </a:r>
          </a:p>
        </p:txBody>
      </p:sp>
      <p:sp>
        <p:nvSpPr>
          <p:cNvPr id="88" name="Oval 109"/>
          <p:cNvSpPr>
            <a:spLocks noChangeArrowheads="1"/>
          </p:cNvSpPr>
          <p:nvPr/>
        </p:nvSpPr>
        <p:spPr bwMode="auto">
          <a:xfrm>
            <a:off x="13357225" y="9972675"/>
            <a:ext cx="3814763" cy="3814763"/>
          </a:xfrm>
          <a:prstGeom prst="ellipse">
            <a:avLst/>
          </a:prstGeom>
          <a:solidFill>
            <a:srgbClr val="FF0000">
              <a:alpha val="18823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2" tIns="45704" rIns="91412" bIns="45704" anchor="ctr"/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000">
              <a:latin typeface="Arial" charset="0"/>
            </a:endParaRPr>
          </a:p>
        </p:txBody>
      </p:sp>
      <p:sp>
        <p:nvSpPr>
          <p:cNvPr id="89" name="Oval 110"/>
          <p:cNvSpPr>
            <a:spLocks noChangeArrowheads="1"/>
          </p:cNvSpPr>
          <p:nvPr/>
        </p:nvSpPr>
        <p:spPr bwMode="auto">
          <a:xfrm>
            <a:off x="17968913" y="13282613"/>
            <a:ext cx="3814762" cy="3819525"/>
          </a:xfrm>
          <a:prstGeom prst="ellipse">
            <a:avLst/>
          </a:prstGeom>
          <a:solidFill>
            <a:srgbClr val="FF0000">
              <a:alpha val="18823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2" tIns="45704" rIns="91412" bIns="45704" anchor="ctr"/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000">
              <a:latin typeface="Arial" charset="0"/>
            </a:endParaRPr>
          </a:p>
        </p:txBody>
      </p:sp>
      <p:sp>
        <p:nvSpPr>
          <p:cNvPr id="90" name="Oval 111"/>
          <p:cNvSpPr>
            <a:spLocks noChangeArrowheads="1"/>
          </p:cNvSpPr>
          <p:nvPr/>
        </p:nvSpPr>
        <p:spPr bwMode="auto">
          <a:xfrm>
            <a:off x="16235363" y="18754725"/>
            <a:ext cx="3819525" cy="3819525"/>
          </a:xfrm>
          <a:prstGeom prst="ellipse">
            <a:avLst/>
          </a:prstGeom>
          <a:solidFill>
            <a:srgbClr val="FF0000">
              <a:alpha val="18823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2" tIns="45704" rIns="91412" bIns="45704" anchor="ctr"/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000">
              <a:latin typeface="Arial" charset="0"/>
            </a:endParaRPr>
          </a:p>
        </p:txBody>
      </p:sp>
      <p:sp>
        <p:nvSpPr>
          <p:cNvPr id="91" name="Oval 112"/>
          <p:cNvSpPr>
            <a:spLocks noChangeArrowheads="1"/>
          </p:cNvSpPr>
          <p:nvPr/>
        </p:nvSpPr>
        <p:spPr bwMode="auto">
          <a:xfrm>
            <a:off x="10477500" y="18754725"/>
            <a:ext cx="3819525" cy="3819525"/>
          </a:xfrm>
          <a:prstGeom prst="ellipse">
            <a:avLst/>
          </a:prstGeom>
          <a:solidFill>
            <a:srgbClr val="FF0000">
              <a:alpha val="18823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2" tIns="45704" rIns="91412" bIns="45704" anchor="ctr"/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000">
              <a:latin typeface="Arial" charset="0"/>
            </a:endParaRPr>
          </a:p>
        </p:txBody>
      </p:sp>
      <p:sp>
        <p:nvSpPr>
          <p:cNvPr id="92" name="Oval 113"/>
          <p:cNvSpPr>
            <a:spLocks noChangeArrowheads="1"/>
          </p:cNvSpPr>
          <p:nvPr/>
        </p:nvSpPr>
        <p:spPr bwMode="auto">
          <a:xfrm>
            <a:off x="8963025" y="13358813"/>
            <a:ext cx="3746500" cy="3814762"/>
          </a:xfrm>
          <a:prstGeom prst="ellipse">
            <a:avLst/>
          </a:prstGeom>
          <a:solidFill>
            <a:srgbClr val="FF0000">
              <a:alpha val="18823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2" tIns="45704" rIns="91412" bIns="45704" anchor="ctr"/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000">
              <a:latin typeface="Arial" charset="0"/>
            </a:endParaRPr>
          </a:p>
        </p:txBody>
      </p:sp>
      <p:sp>
        <p:nvSpPr>
          <p:cNvPr id="93" name="Rectangle 105"/>
          <p:cNvSpPr>
            <a:spLocks noChangeArrowheads="1"/>
          </p:cNvSpPr>
          <p:nvPr/>
        </p:nvSpPr>
        <p:spPr bwMode="auto">
          <a:xfrm>
            <a:off x="7526338" y="5159375"/>
            <a:ext cx="15544800" cy="391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2" tIns="45704" rIns="91412" bIns="45704"/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2508250" indent="-965200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3857625" indent="-7715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5400675" indent="-771525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6943725" indent="-771525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7400925" indent="-771525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7858125" indent="-771525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8315325" indent="-771525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8772525" indent="-771525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8100" b="1">
                <a:solidFill>
                  <a:srgbClr val="FFFF00"/>
                </a:solidFill>
                <a:latin typeface="Arial" charset="0"/>
              </a:rPr>
              <a:t>Time for an </a:t>
            </a:r>
            <a:r>
              <a:rPr lang="en-AU" altLang="en-US" sz="8100" b="1" i="1">
                <a:solidFill>
                  <a:srgbClr val="FFFF00"/>
                </a:solidFill>
                <a:latin typeface="Arial" charset="0"/>
              </a:rPr>
              <a:t>I Ching</a:t>
            </a:r>
            <a:r>
              <a:rPr lang="en-AU" altLang="en-US" sz="8100" b="1">
                <a:solidFill>
                  <a:srgbClr val="FFFF00"/>
                </a:solidFill>
                <a:latin typeface="Arial" charset="0"/>
              </a:rPr>
              <a:t> Experiment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AU" altLang="en-US" sz="8100" b="1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8100" b="1">
                <a:solidFill>
                  <a:srgbClr val="FF0000"/>
                </a:solidFill>
                <a:latin typeface="Arial" charset="0"/>
              </a:rPr>
              <a:t>AIM:</a:t>
            </a:r>
            <a:r>
              <a:rPr lang="en-AU" altLang="en-US" sz="8100" b="1">
                <a:latin typeface="Arial" charset="0"/>
              </a:rPr>
              <a:t> </a:t>
            </a:r>
            <a:r>
              <a:rPr lang="en-AU" altLang="en-US" sz="8100" b="1">
                <a:solidFill>
                  <a:srgbClr val="FFFF00"/>
                </a:solidFill>
                <a:latin typeface="Arial" charset="0"/>
              </a:rPr>
              <a:t>Create Synchronicity in the Lab</a:t>
            </a:r>
            <a:r>
              <a:rPr lang="en-US" altLang="en-US" sz="8100" b="1">
                <a:solidFill>
                  <a:srgbClr val="FFFF00"/>
                </a:solidFill>
                <a:latin typeface="Arial" charset="0"/>
              </a:rPr>
              <a:t> using a</a:t>
            </a:r>
            <a:r>
              <a:rPr lang="en-AU" altLang="en-US" sz="8100" b="1">
                <a:solidFill>
                  <a:srgbClr val="FFFF00"/>
                </a:solidFill>
                <a:latin typeface="Arial" charset="0"/>
              </a:rPr>
              <a:t> Q-Sort Grid to map the ‘psyche’ (‘inner’)</a:t>
            </a:r>
            <a:r>
              <a:rPr lang="en-US" altLang="en-US" sz="8100" b="1">
                <a:solidFill>
                  <a:srgbClr val="FFFF00"/>
                </a:solidFill>
                <a:latin typeface="Arial" charset="0"/>
              </a:rPr>
              <a:t> and correlate it with Hexagram generation (‘outer’).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8100" b="1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100" b="1">
                <a:solidFill>
                  <a:srgbClr val="FF0000"/>
                </a:solidFill>
                <a:latin typeface="Arial" charset="0"/>
              </a:rPr>
              <a:t>RESEARCH QUESTION: </a:t>
            </a:r>
            <a:r>
              <a:rPr lang="en-US" altLang="en-US" sz="8100" b="1">
                <a:solidFill>
                  <a:srgbClr val="FFFF00"/>
                </a:solidFill>
                <a:latin typeface="Arial" charset="0"/>
              </a:rPr>
              <a:t>What parts are played by paranormal belief and meaningfulness in the </a:t>
            </a:r>
            <a:r>
              <a:rPr lang="en-US" altLang="en-US" sz="8100" b="1" i="1">
                <a:solidFill>
                  <a:srgbClr val="FFFF00"/>
                </a:solidFill>
                <a:latin typeface="Arial" charset="0"/>
              </a:rPr>
              <a:t>I Ching</a:t>
            </a:r>
            <a:r>
              <a:rPr lang="en-US" altLang="en-US" sz="8100" b="1">
                <a:solidFill>
                  <a:srgbClr val="FFFF00"/>
                </a:solidFill>
                <a:latin typeface="Arial" charset="0"/>
              </a:rPr>
              <a:t>?</a:t>
            </a:r>
            <a:endParaRPr lang="en-AU" altLang="en-US" sz="81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4" name="TextBox 51"/>
          <p:cNvSpPr txBox="1">
            <a:spLocks noChangeArrowheads="1"/>
          </p:cNvSpPr>
          <p:nvPr/>
        </p:nvSpPr>
        <p:spPr bwMode="auto">
          <a:xfrm>
            <a:off x="23202900" y="16165513"/>
            <a:ext cx="3549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marL="1162050" indent="-1162050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1617663" indent="-1162050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2073275" indent="-1157288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2533650" indent="-1162050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989263" indent="-1162050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3446463" indent="-116205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3903663" indent="-116205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4360863" indent="-116205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4818063" indent="-116205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3000">
                <a:solidFill>
                  <a:srgbClr val="FFFF00"/>
                </a:solidFill>
                <a:latin typeface="Arial" charset="0"/>
              </a:rPr>
              <a:t>Even Numbers  = </a:t>
            </a:r>
          </a:p>
        </p:txBody>
      </p:sp>
      <p:sp>
        <p:nvSpPr>
          <p:cNvPr id="95" name="Line 108"/>
          <p:cNvSpPr>
            <a:spLocks noChangeShapeType="1"/>
          </p:cNvSpPr>
          <p:nvPr/>
        </p:nvSpPr>
        <p:spPr bwMode="auto">
          <a:xfrm>
            <a:off x="26895425" y="17248188"/>
            <a:ext cx="647700" cy="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96" name="Line 110"/>
          <p:cNvSpPr>
            <a:spLocks noChangeShapeType="1"/>
          </p:cNvSpPr>
          <p:nvPr/>
        </p:nvSpPr>
        <p:spPr bwMode="auto">
          <a:xfrm>
            <a:off x="26895425" y="16452850"/>
            <a:ext cx="1514475" cy="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97" name="Line 111"/>
          <p:cNvSpPr>
            <a:spLocks noChangeShapeType="1"/>
          </p:cNvSpPr>
          <p:nvPr/>
        </p:nvSpPr>
        <p:spPr bwMode="auto">
          <a:xfrm>
            <a:off x="27760613" y="17248188"/>
            <a:ext cx="642937" cy="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98" name="TextBox 51"/>
          <p:cNvSpPr txBox="1">
            <a:spLocks noChangeArrowheads="1"/>
          </p:cNvSpPr>
          <p:nvPr/>
        </p:nvSpPr>
        <p:spPr bwMode="auto">
          <a:xfrm>
            <a:off x="23223538" y="16956088"/>
            <a:ext cx="3549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marL="1162050" indent="-1162050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1617663" indent="-1162050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2073275" indent="-1157288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2533650" indent="-1162050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989263" indent="-1162050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3446463" indent="-116205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3903663" indent="-116205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4360863" indent="-116205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4818063" indent="-116205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3000">
                <a:solidFill>
                  <a:srgbClr val="FFFF00"/>
                </a:solidFill>
                <a:latin typeface="Arial" charset="0"/>
              </a:rPr>
              <a:t>Od</a:t>
            </a:r>
            <a:r>
              <a:rPr lang="en-US" altLang="en-US" sz="3000">
                <a:solidFill>
                  <a:srgbClr val="FFFF00"/>
                </a:solidFill>
                <a:latin typeface="Arial" charset="0"/>
              </a:rPr>
              <a:t>d </a:t>
            </a:r>
            <a:r>
              <a:rPr lang="en-AU" altLang="en-US" sz="3000">
                <a:solidFill>
                  <a:srgbClr val="FFFF00"/>
                </a:solidFill>
                <a:latin typeface="Arial" charset="0"/>
              </a:rPr>
              <a:t>Numbers  = </a:t>
            </a:r>
          </a:p>
        </p:txBody>
      </p:sp>
      <p:sp>
        <p:nvSpPr>
          <p:cNvPr id="99" name="Rectangle 105"/>
          <p:cNvSpPr>
            <a:spLocks noChangeArrowheads="1"/>
          </p:cNvSpPr>
          <p:nvPr/>
        </p:nvSpPr>
        <p:spPr bwMode="auto">
          <a:xfrm>
            <a:off x="1333500" y="15303500"/>
            <a:ext cx="61214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2" tIns="45704" rIns="91412" bIns="45704"/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2508250" indent="-965200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3857625" indent="-7715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5400675" indent="-771525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6943725" indent="-771525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7400925" indent="-771525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7858125" indent="-771525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8315325" indent="-771525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8772525" indent="-771525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3700" b="1">
                <a:solidFill>
                  <a:srgbClr val="FFFF00"/>
                </a:solidFill>
                <a:latin typeface="Batang" pitchFamily="18" charset="-127"/>
              </a:rPr>
              <a:t>Rate the Reading for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700" b="1">
              <a:solidFill>
                <a:srgbClr val="FFFF00"/>
              </a:solidFill>
              <a:latin typeface="Batang" pitchFamily="18" charset="-127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4700" b="1">
                <a:solidFill>
                  <a:srgbClr val="FFFF00"/>
                </a:solidFill>
                <a:latin typeface="Batang" pitchFamily="18" charset="-127"/>
              </a:rPr>
              <a:t>MEANINGFULNESS</a:t>
            </a:r>
            <a:endParaRPr lang="en-AU" altLang="en-US" sz="4700" b="1" i="1">
              <a:solidFill>
                <a:srgbClr val="FFFF00"/>
              </a:solidFill>
              <a:latin typeface="Batang" pitchFamily="18" charset="-127"/>
            </a:endParaRPr>
          </a:p>
        </p:txBody>
      </p:sp>
      <p:sp>
        <p:nvSpPr>
          <p:cNvPr id="100" name="TextBox 50"/>
          <p:cNvSpPr txBox="1">
            <a:spLocks noChangeArrowheads="1"/>
          </p:cNvSpPr>
          <p:nvPr/>
        </p:nvSpPr>
        <p:spPr bwMode="auto">
          <a:xfrm>
            <a:off x="468313" y="15228888"/>
            <a:ext cx="1008062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 b="1">
                <a:solidFill>
                  <a:srgbClr val="FF0000"/>
                </a:solidFill>
                <a:latin typeface="Arial" charset="0"/>
              </a:rPr>
              <a:t>5.</a:t>
            </a:r>
          </a:p>
        </p:txBody>
      </p:sp>
      <p:sp>
        <p:nvSpPr>
          <p:cNvPr id="101" name="TextBox 51"/>
          <p:cNvSpPr txBox="1">
            <a:spLocks noChangeArrowheads="1"/>
          </p:cNvSpPr>
          <p:nvPr/>
        </p:nvSpPr>
        <p:spPr bwMode="auto">
          <a:xfrm>
            <a:off x="15100300" y="3514725"/>
            <a:ext cx="15125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marL="1162050" indent="-1162050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1617663" indent="-1162050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2073275" indent="-1157288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2533650" indent="-1162050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989263" indent="-1162050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3446463" indent="-116205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3903663" indent="-116205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4360863" indent="-116205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4818063" indent="-116205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3000" b="1">
                <a:solidFill>
                  <a:srgbClr val="FFFF00"/>
                </a:solidFill>
                <a:latin typeface="Arial" charset="0"/>
              </a:rPr>
              <a:t>Synchronicity (Psi),  Paranormal Belief  &amp;  Meaningfulness</a:t>
            </a:r>
          </a:p>
        </p:txBody>
      </p:sp>
      <p:sp>
        <p:nvSpPr>
          <p:cNvPr id="103" name="TextBox 51"/>
          <p:cNvSpPr txBox="1">
            <a:spLocks noChangeArrowheads="1"/>
          </p:cNvSpPr>
          <p:nvPr/>
        </p:nvSpPr>
        <p:spPr bwMode="auto">
          <a:xfrm>
            <a:off x="16022638" y="5548313"/>
            <a:ext cx="140382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marL="1162050" indent="-1162050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1617663" indent="-1162050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2073275" indent="-1157288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2533650" indent="-1162050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989263" indent="-1162050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3446463" indent="-116205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3903663" indent="-116205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4360863" indent="-116205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4818063" indent="-116205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3000">
                <a:solidFill>
                  <a:srgbClr val="FFFF00"/>
                </a:solidFill>
                <a:latin typeface="Arial" charset="0"/>
              </a:rPr>
              <a:t>(2) Meaningfulness was </a:t>
            </a:r>
            <a:r>
              <a:rPr lang="en-AU" altLang="en-US" sz="3000" u="sng">
                <a:solidFill>
                  <a:srgbClr val="FFFF00"/>
                </a:solidFill>
                <a:latin typeface="Arial" charset="0"/>
              </a:rPr>
              <a:t>higher</a:t>
            </a:r>
            <a:r>
              <a:rPr lang="en-AU" altLang="en-US" sz="3000">
                <a:solidFill>
                  <a:srgbClr val="FFFF00"/>
                </a:solidFill>
                <a:latin typeface="Arial" charset="0"/>
              </a:rPr>
              <a:t> in believers (77.30) than non-believers (57.54)</a:t>
            </a:r>
            <a:endParaRPr lang="en-AU" altLang="en-US" sz="37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07" name="TextBox 51"/>
          <p:cNvSpPr txBox="1">
            <a:spLocks noChangeArrowheads="1"/>
          </p:cNvSpPr>
          <p:nvPr/>
        </p:nvSpPr>
        <p:spPr bwMode="auto">
          <a:xfrm>
            <a:off x="15949613" y="4605338"/>
            <a:ext cx="141541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marL="1162050" indent="-1162050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1617663" indent="-1162050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2073275" indent="-1157288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2533650" indent="-1162050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989263" indent="-1162050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3446463" indent="-116205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3903663" indent="-116205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4360863" indent="-116205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4818063" indent="-116205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3000">
                <a:solidFill>
                  <a:srgbClr val="FFFF00"/>
                </a:solidFill>
                <a:latin typeface="Arial" charset="0"/>
              </a:rPr>
              <a:t>(1) Believers’ Q-Sort &amp; RNG scores (.30; 3.45) &gt; non-believers’ scores (.07; .64).</a:t>
            </a:r>
            <a:endParaRPr lang="en-AU" altLang="en-US" sz="37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08" name="TextBox 51"/>
          <p:cNvSpPr txBox="1">
            <a:spLocks noChangeArrowheads="1"/>
          </p:cNvSpPr>
          <p:nvPr/>
        </p:nvSpPr>
        <p:spPr bwMode="auto">
          <a:xfrm>
            <a:off x="15949613" y="6342063"/>
            <a:ext cx="143303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4" rIns="91412" bIns="45704">
            <a:spAutoFit/>
          </a:bodyPr>
          <a:lstStyle>
            <a:lvl1pPr marL="1162050" indent="-1162050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1617663" indent="-1162050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2073275" indent="-1157288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2533650" indent="-1162050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989263" indent="-1162050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3446463" indent="-116205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3903663" indent="-116205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4360863" indent="-116205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4818063" indent="-116205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3000">
                <a:solidFill>
                  <a:srgbClr val="FFFF00"/>
                </a:solidFill>
                <a:latin typeface="Arial" charset="0"/>
              </a:rPr>
              <a:t>(3) Meaningfulness correlated with DIRECT hitting (.15) &amp; BINARY hitting (.21)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3000">
              <a:solidFill>
                <a:srgbClr val="FFFF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 b="1">
                <a:solidFill>
                  <a:srgbClr val="FFFF00"/>
                </a:solidFill>
                <a:latin typeface="Arial" charset="0"/>
              </a:rPr>
              <a:t>Synchronicity?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 nodeType="clickPar">
                      <p:stCondLst>
                        <p:cond delay="indefinite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 nodeType="clickPar">
                      <p:stCondLst>
                        <p:cond delay="indefinite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 nodeType="clickPar">
                      <p:stCondLst>
                        <p:cond delay="indefinite"/>
                      </p:stCondLst>
                      <p:childTnLst>
                        <p:par>
                          <p:cTn id="3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7" grpId="0"/>
      <p:bldP spid="89" grpId="0" animBg="1"/>
      <p:bldP spid="90" grpId="0" animBg="1"/>
      <p:bldP spid="91" grpId="0" animBg="1"/>
      <p:bldP spid="91" grpId="1" animBg="1"/>
      <p:bldP spid="92" grpId="0" animBg="1"/>
      <p:bldP spid="92" grpId="1" animBg="1"/>
      <p:bldP spid="93" grpId="0"/>
      <p:bldP spid="94" grpId="0"/>
      <p:bldP spid="94" grpId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/>
      <p:bldP spid="98" grpId="1"/>
      <p:bldP spid="99" grpId="0"/>
      <p:bldP spid="100" grpId="0"/>
      <p:bldP spid="101" grpId="0"/>
      <p:bldP spid="103" grpId="0"/>
      <p:bldP spid="107" grpId="0"/>
      <p:bldP spid="10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8926513" y="2339975"/>
            <a:ext cx="142938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8509" tIns="154254" rIns="308509" bIns="15425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SYNCHRONICITY vs. COINCIDENCE</a:t>
            </a:r>
            <a:endParaRPr lang="en-AU" altLang="en-US" sz="6100" b="1" i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1530350" y="4160838"/>
            <a:ext cx="1689893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509588" indent="-342900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 i="1">
                <a:solidFill>
                  <a:srgbClr val="FFFF66"/>
                </a:solidFill>
                <a:latin typeface="Arial" charset="0"/>
              </a:rPr>
              <a:t> </a:t>
            </a:r>
            <a:r>
              <a:rPr lang="en-US" altLang="en-US" sz="6100" b="1">
                <a:solidFill>
                  <a:srgbClr val="FFFF66"/>
                </a:solidFill>
                <a:latin typeface="Arial" charset="0"/>
              </a:rPr>
              <a:t>    An </a:t>
            </a:r>
            <a:r>
              <a:rPr lang="en-US" altLang="en-US" sz="6100" b="1" i="1">
                <a:solidFill>
                  <a:srgbClr val="FFFF66"/>
                </a:solidFill>
                <a:latin typeface="Arial" charset="0"/>
              </a:rPr>
              <a:t>I Ching</a:t>
            </a:r>
            <a:r>
              <a:rPr lang="en-US" altLang="en-US" sz="6100" b="1">
                <a:solidFill>
                  <a:srgbClr val="FFFF66"/>
                </a:solidFill>
                <a:latin typeface="Arial" charset="0"/>
              </a:rPr>
              <a:t> Experiment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    Let’s break it down . . 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610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Statistical evidence of two psi effects, belief effects, and meaningfulness effects.</a:t>
            </a:r>
          </a:p>
        </p:txBody>
      </p:sp>
      <p:pic>
        <p:nvPicPr>
          <p:cNvPr id="5" name="Picture 5" descr="http://bigsmilinghead.com/wp-content/uploads/2008/04/the_i_ch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2838" y="13374688"/>
            <a:ext cx="6121400" cy="898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30350" y="10626725"/>
            <a:ext cx="22124988" cy="1171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509588" indent="-342900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AU" altLang="en-US" sz="6100" dirty="0">
                <a:solidFill>
                  <a:srgbClr val="FFFF66"/>
                </a:solidFill>
                <a:latin typeface="Arial" charset="0"/>
              </a:rPr>
              <a:t> All these effects are best observed when you look at believers and non-believers separately.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AU" altLang="en-US" sz="6100" dirty="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AU" altLang="en-US" sz="6100" dirty="0">
                <a:solidFill>
                  <a:srgbClr val="FFFF66"/>
                </a:solidFill>
                <a:latin typeface="Arial" charset="0"/>
              </a:rPr>
              <a:t> Psi effects (</a:t>
            </a:r>
            <a:r>
              <a:rPr lang="en-AU" altLang="en-US" sz="6100" dirty="0">
                <a:solidFill>
                  <a:srgbClr val="00B0F0"/>
                </a:solidFill>
                <a:latin typeface="Arial" charset="0"/>
              </a:rPr>
              <a:t>Q-Sort</a:t>
            </a:r>
            <a:r>
              <a:rPr lang="en-AU" altLang="en-US" sz="6100" dirty="0">
                <a:solidFill>
                  <a:srgbClr val="FFFF66"/>
                </a:solidFill>
                <a:latin typeface="Arial" charset="0"/>
              </a:rPr>
              <a:t> and </a:t>
            </a:r>
            <a:r>
              <a:rPr lang="en-AU" altLang="en-US" sz="6100" dirty="0">
                <a:solidFill>
                  <a:srgbClr val="C00000"/>
                </a:solidFill>
                <a:latin typeface="Arial" charset="0"/>
              </a:rPr>
              <a:t>RNG</a:t>
            </a:r>
            <a:r>
              <a:rPr lang="en-AU" altLang="en-US" sz="6100" dirty="0">
                <a:solidFill>
                  <a:srgbClr val="FFFF66"/>
                </a:solidFill>
                <a:latin typeface="Arial" charset="0"/>
              </a:rPr>
              <a:t> scores) can’t be explained normally (no casual explanation).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AU" altLang="en-US" sz="6100" dirty="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AU" altLang="en-US" sz="6100" dirty="0">
                <a:solidFill>
                  <a:srgbClr val="FFFF66"/>
                </a:solidFill>
                <a:latin typeface="Arial" charset="0"/>
              </a:rPr>
              <a:t> Highest Q-Sort scores (+6, +7)</a:t>
            </a:r>
            <a:r>
              <a:rPr lang="en-AU" altLang="en-US" sz="61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AU" altLang="en-US" sz="7000" b="1" dirty="0">
                <a:solidFill>
                  <a:srgbClr val="FFFF00"/>
                </a:solidFill>
              </a:rPr>
              <a:t>→</a:t>
            </a:r>
            <a:r>
              <a:rPr lang="en-AU" altLang="en-US" sz="6600" b="1" dirty="0">
                <a:solidFill>
                  <a:srgbClr val="FFFF00"/>
                </a:solidFill>
              </a:rPr>
              <a:t> </a:t>
            </a:r>
            <a:r>
              <a:rPr lang="en-AU" altLang="en-US" sz="6100" dirty="0">
                <a:solidFill>
                  <a:srgbClr val="FFFF66"/>
                </a:solidFill>
                <a:latin typeface="Arial" charset="0"/>
              </a:rPr>
              <a:t>highest meaningfulness.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AU" altLang="en-US" sz="6100" dirty="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AU" altLang="en-US" sz="6100" dirty="0">
                <a:solidFill>
                  <a:srgbClr val="FFFF66"/>
                </a:solidFill>
                <a:latin typeface="Arial" charset="0"/>
              </a:rPr>
              <a:t> A meaningfulness effect goes some way towards proving the equation, psi + meaningfulness = synchronicity.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AU" altLang="en-US" sz="6100" dirty="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AU" altLang="en-US" sz="6100" dirty="0">
                <a:solidFill>
                  <a:srgbClr val="FFFF66"/>
                </a:solidFill>
                <a:latin typeface="Arial" charset="0"/>
              </a:rPr>
              <a:t> NB: </a:t>
            </a:r>
            <a:r>
              <a:rPr lang="en-US" altLang="en-US" sz="6100" dirty="0">
                <a:solidFill>
                  <a:srgbClr val="FFFF66"/>
                </a:solidFill>
                <a:latin typeface="Arial" charset="0"/>
              </a:rPr>
              <a:t>The participant rates the meaningfulness; you decide!</a:t>
            </a:r>
            <a:endParaRPr lang="en-AU" altLang="en-US" sz="6100" dirty="0">
              <a:solidFill>
                <a:srgbClr val="FFFF66"/>
              </a:solidFill>
              <a:latin typeface="Arial" charset="0"/>
            </a:endParaRPr>
          </a:p>
        </p:txBody>
      </p:sp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9288" y="4160838"/>
            <a:ext cx="11664950" cy="6465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r="5106"/>
          <a:stretch>
            <a:fillRect/>
          </a:stretch>
        </p:blipFill>
        <p:spPr bwMode="auto">
          <a:xfrm>
            <a:off x="15601950" y="2965450"/>
            <a:ext cx="17206913" cy="1017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1530350" y="4160838"/>
            <a:ext cx="28052713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509588" indent="-342900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 i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   The Importance of Synchronicity . . 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 b="1" i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   </a:t>
            </a:r>
            <a:endParaRPr lang="en-US" altLang="en-US" sz="6100" b="1" i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. . . in Parapsychology:</a:t>
            </a:r>
            <a:endParaRPr lang="en-US" altLang="en-US" sz="610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6100">
              <a:solidFill>
                <a:srgbClr val="FFFF66"/>
              </a:solidFill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If psi = synchronicity, then parapsychologists have been inadvertently testing synchronicity anyway, although the approaches are different:</a:t>
            </a: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8926513" y="2339975"/>
            <a:ext cx="142938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8509" tIns="154254" rIns="308509" bIns="15425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SYNCHRONICITY vs. COINCIDENCE</a:t>
            </a:r>
            <a:endParaRPr lang="en-AU" altLang="en-US" sz="6100" b="1" i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31751" name="Picture 7" descr="http://www.psychoanalysis.cz/UNYP/XPsych/files/consciousness%20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2774" y="11439843"/>
            <a:ext cx="9294975" cy="10144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060700" y="11272838"/>
            <a:ext cx="15811500" cy="969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marL="342900" indent="-342900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509588" indent="-342900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On the one hand, psi </a:t>
            </a: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is studied in the context of “consciousness and the mind-body problem” and freewill “in certain contexts” (Greatrex, 1999, pp. 5-6). </a:t>
            </a:r>
            <a:r>
              <a:rPr lang="en-AU" altLang="en-US" sz="6100" u="sng">
                <a:solidFill>
                  <a:srgbClr val="FFFF66"/>
                </a:solidFill>
                <a:latin typeface="Arial" charset="0"/>
              </a:rPr>
              <a:t>What</a:t>
            </a: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can be influenced? Limits?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AU" altLang="en-US" sz="6100">
              <a:solidFill>
                <a:srgbClr val="FFFF66"/>
              </a:solidFill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On the other hand, synchronicity leans towards issues such as non-intentionality, meaning, and holism (i.e., the whole system). </a:t>
            </a:r>
            <a:r>
              <a:rPr lang="en-AU" altLang="en-US" sz="6100" u="sng">
                <a:solidFill>
                  <a:srgbClr val="FFFF66"/>
                </a:solidFill>
                <a:latin typeface="Arial" charset="0"/>
              </a:rPr>
              <a:t>Who</a:t>
            </a: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is being influenced? Why?</a:t>
            </a:r>
            <a:endParaRPr lang="en-US" altLang="en-US" sz="610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1530350" y="4160838"/>
            <a:ext cx="21690013" cy="688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509588" indent="-342900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 i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   The Importance of Synchronicity . . 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 b="1" i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   </a:t>
            </a:r>
            <a:endParaRPr lang="en-US" altLang="en-US" sz="6100" b="1" i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. . . in Therapy:</a:t>
            </a:r>
            <a:endParaRPr lang="en-US" altLang="en-US" sz="610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6100">
              <a:solidFill>
                <a:srgbClr val="FFFF66"/>
              </a:solidFill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When synchronicity occurs between two people in a clinical setting, then the relationship between therapist and client may change </a:t>
            </a:r>
            <a:r>
              <a:rPr kumimoji="1" lang="en-US" altLang="en-US" sz="6100">
                <a:solidFill>
                  <a:srgbClr val="FFFF66"/>
                </a:solidFill>
                <a:latin typeface="Arial" charset="0"/>
                <a:sym typeface="Symbol" pitchFamily="18" charset="2"/>
              </a:rPr>
              <a:t> 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progress (e.g., Scarab Beetle case).</a:t>
            </a: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8926513" y="2339975"/>
            <a:ext cx="142938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8509" tIns="154254" rIns="308509" bIns="15425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SYNCHRONICITY vs. COINCIDENCE</a:t>
            </a:r>
            <a:endParaRPr lang="en-AU" altLang="en-US" sz="6100" b="1" i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636713" y="11485563"/>
            <a:ext cx="21423312" cy="1063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509588" indent="-342900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. . . in Physics: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6100" b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Wolfgang Pauli (1900-1958) thought synchronicity was relevant to the discipline of physics (Pauli, 1955).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AU" altLang="en-US" sz="6100">
              <a:solidFill>
                <a:srgbClr val="FFFF66"/>
              </a:solidFill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He argued that there is an underlying unity of mind and matter, subjective and objective realities.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AU" altLang="en-US" sz="6100">
              <a:solidFill>
                <a:srgbClr val="FFFF66"/>
              </a:solidFill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 Quantum mechanics reveals a subjective element in nature </a:t>
            </a:r>
            <a:r>
              <a:rPr kumimoji="1" lang="en-US" altLang="en-US" sz="6100">
                <a:solidFill>
                  <a:srgbClr val="FFFF66"/>
                </a:solidFill>
                <a:latin typeface="Arial" charset="0"/>
                <a:sym typeface="Symbol" pitchFamily="18" charset="2"/>
              </a:rPr>
              <a:t> </a:t>
            </a:r>
            <a:r>
              <a:rPr kumimoji="1" lang="en-US" altLang="en-US" sz="2000">
                <a:latin typeface="Arial" charset="0"/>
                <a:sym typeface="Symbol" pitchFamily="18" charset="2"/>
              </a:rPr>
              <a:t> 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the outcome of quantum processes (double-slit) depends upon the way it is perceived by the observer.</a:t>
            </a:r>
            <a:endParaRPr lang="en-AU" altLang="en-US" sz="6100">
              <a:solidFill>
                <a:srgbClr val="FFFF66"/>
              </a:solidFill>
              <a:latin typeface="Arial" charset="0"/>
            </a:endParaRPr>
          </a:p>
        </p:txBody>
      </p:sp>
      <p:pic>
        <p:nvPicPr>
          <p:cNvPr id="7" name="Picture 6" descr="wolfgang pauli"/>
          <p:cNvPicPr>
            <a:picLocks noChangeAspect="1" noChangeArrowheads="1"/>
          </p:cNvPicPr>
          <p:nvPr/>
        </p:nvPicPr>
        <p:blipFill rotWithShape="1">
          <a:blip r:embed="rId2"/>
          <a:srcRect l="1256" t="3426" r="3211"/>
          <a:stretch/>
        </p:blipFill>
        <p:spPr bwMode="auto">
          <a:xfrm>
            <a:off x="23429913" y="14514513"/>
            <a:ext cx="6211887" cy="6308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www.david.element.ukgateway.net/beetles22_files/image008.jpg"/>
          <p:cNvPicPr>
            <a:picLocks noChangeAspect="1" noChangeArrowheads="1"/>
          </p:cNvPicPr>
          <p:nvPr/>
        </p:nvPicPr>
        <p:blipFill>
          <a:blip r:embed="rId3" cstate="print"/>
          <a:srcRect l="13669" t="10298" r="6835" b="10298"/>
          <a:stretch>
            <a:fillRect/>
          </a:stretch>
        </p:blipFill>
        <p:spPr bwMode="auto">
          <a:xfrm>
            <a:off x="23429190" y="7380982"/>
            <a:ext cx="621188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1530350" y="4160838"/>
            <a:ext cx="21677313" cy="874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509588" indent="-342900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 i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   The Importance of Synchronicity . . 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 b="1" i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   . . . in Literature: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6100" b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Author Norman Mailer (1923-2007) was working on his novel </a:t>
            </a:r>
            <a:r>
              <a:rPr lang="en-AU" altLang="en-US" sz="6100" i="1">
                <a:solidFill>
                  <a:srgbClr val="FFFF66"/>
                </a:solidFill>
                <a:latin typeface="Arial" charset="0"/>
              </a:rPr>
              <a:t>Barbary Coast</a:t>
            </a: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AU" altLang="en-US" sz="6100">
              <a:solidFill>
                <a:srgbClr val="FFFF66"/>
              </a:solidFill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There was no Russian spy in it. As he worked on it, a Russian spy became a minor character.</a:t>
            </a: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8926513" y="2339975"/>
            <a:ext cx="142938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8509" tIns="154254" rIns="308509" bIns="15425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SYNCHRONICITY vs. COINCIDENCE</a:t>
            </a:r>
            <a:endParaRPr lang="en-AU" altLang="en-US" sz="6100" b="1" i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30350" y="13261975"/>
            <a:ext cx="19381788" cy="874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marL="342900" indent="-342900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509588" indent="-342900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As the worked progressed, the spy became a dominant character.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endParaRPr lang="en-AU" altLang="en-US" sz="6100">
              <a:solidFill>
                <a:srgbClr val="FFFF66"/>
              </a:solidFill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After Mailer finished the novel, Immigration Services arrested Russian spy Colonel Rudolph Abel, top Russian spy in the US at the time.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AU" altLang="en-US" sz="6100">
              <a:solidFill>
                <a:srgbClr val="FFFF66"/>
              </a:solidFill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Surprisingly, Abel lived in the same building as Mailer, one floor below!</a:t>
            </a:r>
          </a:p>
        </p:txBody>
      </p:sp>
      <p:pic>
        <p:nvPicPr>
          <p:cNvPr id="91142" name="Picture 6" descr="Norman Mai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4663" y="3900488"/>
            <a:ext cx="6121400" cy="832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7" descr="Rudolf Ab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2900" y="13781088"/>
            <a:ext cx="5356225" cy="832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1027"/>
          <p:cNvSpPr>
            <a:spLocks noChangeArrowheads="1"/>
          </p:cNvSpPr>
          <p:nvPr/>
        </p:nvSpPr>
        <p:spPr bwMode="auto">
          <a:xfrm>
            <a:off x="1274763" y="4160838"/>
            <a:ext cx="22442487" cy="181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509588" indent="-342900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 i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    Conclusions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6100" b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Synchronicity involves psi and meaningfulness.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altLang="en-US" sz="610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Synchronicity is not necessarily chance-like: Single case? Can’t tell; Multiple trials? The experimenter looks for </a:t>
            </a:r>
            <a:r>
              <a:rPr lang="en-US" altLang="en-US" sz="6100" u="sng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statistical significance</a:t>
            </a:r>
            <a:r>
              <a:rPr kumimoji="1" lang="en-US" altLang="en-US" sz="6100">
                <a:solidFill>
                  <a:srgbClr val="FFFF66"/>
                </a:solidFill>
                <a:latin typeface="Arial" charset="0"/>
              </a:rPr>
              <a:t> </a:t>
            </a:r>
            <a:r>
              <a:rPr kumimoji="1" lang="en-US" altLang="en-US" sz="6100">
                <a:solidFill>
                  <a:srgbClr val="FFFF66"/>
                </a:solidFill>
                <a:latin typeface="Arial" charset="0"/>
                <a:sym typeface="Symbol" pitchFamily="18" charset="2"/>
              </a:rPr>
              <a:t> 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outcomes suggest synchronicity.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610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Robert Aziz says “a synchronistic event remains a synchronistic event whether or not its meaningfulness is recognized” (1990, p. 76). See next point . . 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altLang="en-US" sz="610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In other words, synchronicity is probably going on around us all the time (Michael Clayton’s</a:t>
            </a:r>
            <a:r>
              <a:rPr kumimoji="1" lang="en-US" altLang="en-US" sz="6100">
                <a:solidFill>
                  <a:srgbClr val="FFFF66"/>
                </a:solidFill>
                <a:latin typeface="Arial" charset="0"/>
                <a:sym typeface="Symbol" pitchFamily="18" charset="2"/>
              </a:rPr>
              <a:t> ‘close shave’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). Pays to be observant. Following from that point . . 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AU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The ‘individuation’ element of synchronicity only comes from conscious awareness. As the psychodynamic theorists tell us: “Nothing is solved in the unconscious.”</a:t>
            </a:r>
            <a:endParaRPr lang="en-US" altLang="en-US" sz="610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8926513" y="2339975"/>
            <a:ext cx="142938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8509" tIns="154254" rIns="308509" bIns="15425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SYNCHRONICITY vs. COINCIDENCE</a:t>
            </a:r>
            <a:endParaRPr lang="en-AU" altLang="en-US" sz="6100" b="1" i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10" name="Picture 5" descr="http://www.jungiananalyticpraxis.com/alchemy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90325" y="16381413"/>
            <a:ext cx="4373563" cy="598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01" name="Picture 9" descr="Clayton_3"/>
          <p:cNvPicPr>
            <a:picLocks noChangeAspect="1" noChangeArrowheads="1"/>
          </p:cNvPicPr>
          <p:nvPr/>
        </p:nvPicPr>
        <p:blipFill>
          <a:blip r:embed="rId4">
            <a:lum bright="1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1" r="11960"/>
          <a:stretch>
            <a:fillRect/>
          </a:stretch>
        </p:blipFill>
        <p:spPr bwMode="auto">
          <a:xfrm>
            <a:off x="24993600" y="12422188"/>
            <a:ext cx="4589463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hypnos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 b="3543"/>
          <a:stretch>
            <a:fillRect/>
          </a:stretch>
        </p:blipFill>
        <p:spPr bwMode="auto">
          <a:xfrm>
            <a:off x="23972838" y="7280275"/>
            <a:ext cx="4308475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http://www.delawareonline.com/blogs/uploaded_images/coin_toss-77254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0" y="2600325"/>
            <a:ext cx="3246438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18456275"/>
            <a:ext cx="306038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Dr. Lance Storm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Brain and Cognition Centre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School of Psychology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University of Adelaide</a:t>
            </a:r>
            <a:endParaRPr lang="en-US" altLang="en-US" sz="440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0723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6375400" y="10140950"/>
            <a:ext cx="17853025" cy="18208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en-AU" sz="5400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The End</a:t>
            </a:r>
          </a:p>
        </p:txBody>
      </p:sp>
      <p:pic>
        <p:nvPicPr>
          <p:cNvPr id="3072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07"/>
          <a:stretch>
            <a:fillRect/>
          </a:stretch>
        </p:blipFill>
        <p:spPr bwMode="auto">
          <a:xfrm>
            <a:off x="27543125" y="19643725"/>
            <a:ext cx="2046288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aiprin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3"/>
          <a:stretch>
            <a:fillRect/>
          </a:stretch>
        </p:blipFill>
        <p:spPr bwMode="auto">
          <a:xfrm>
            <a:off x="509588" y="19183350"/>
            <a:ext cx="2689225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8926513" y="2339975"/>
            <a:ext cx="140763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8509" tIns="154254" rIns="308509" bIns="15425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SYNCHRONICITY vs. COINCIDENCE</a:t>
            </a:r>
            <a:endParaRPr lang="en-AU" altLang="en-US" sz="6100" b="1" i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274763" y="4679950"/>
            <a:ext cx="21156612" cy="159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455613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 i="1">
                <a:solidFill>
                  <a:srgbClr val="FFFF66"/>
                </a:solidFill>
                <a:latin typeface="Arial" charset="0"/>
              </a:rPr>
              <a:t>Defining Parapsychology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Parapsychology is the study of paranormal phenomena (‘paranormal’ = not explained by science). The first formal study of parapsychological processes was by J. B. Rhine (1895-1980) at Duke University, USA, in the 1930s.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>
              <a:solidFill>
                <a:srgbClr val="FFFF66"/>
              </a:solidFill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Paranormal process and psychic ability are collectively referred to as ‘psi’ (</a:t>
            </a:r>
            <a:r>
              <a:rPr lang="el-GR" altLang="en-US" sz="6100">
                <a:solidFill>
                  <a:srgbClr val="FFFF66"/>
                </a:solidFill>
                <a:latin typeface="Arial" charset="0"/>
              </a:rPr>
              <a:t>ψ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);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40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  Psi includes extra-sensory perception (ESP) and psychokinesis (PK);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400" i="1">
              <a:solidFill>
                <a:srgbClr val="FFFF66"/>
              </a:solidFill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6100">
                <a:solidFill>
                  <a:srgbClr val="FFFF66"/>
                </a:solidFill>
                <a:latin typeface="Arial" charset="0"/>
                <a:sym typeface="Symbol" pitchFamily="18" charset="2"/>
              </a:rPr>
              <a:t>  ESP includes telepathy (mind-to-mind communication), clairvoyance (distant seeing), and precognition (future-telling); and …,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AU" altLang="en-US" sz="3400">
              <a:solidFill>
                <a:srgbClr val="FFFF66"/>
              </a:solidFill>
              <a:latin typeface="Arial" charset="0"/>
              <a:sym typeface="Symbol" pitchFamily="18" charset="2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AU" altLang="en-US" sz="6100">
                <a:solidFill>
                  <a:srgbClr val="FFFF66"/>
                </a:solidFill>
                <a:latin typeface="Arial" charset="0"/>
                <a:sym typeface="Symbol" pitchFamily="18" charset="2"/>
              </a:rPr>
              <a:t>  Parapsychology is also the study of life after death.</a:t>
            </a:r>
            <a:endParaRPr lang="en-US" altLang="en-US" sz="6100" i="1">
              <a:solidFill>
                <a:srgbClr val="FFFF66"/>
              </a:solidFill>
              <a:latin typeface="Arial" charset="0"/>
            </a:endParaRPr>
          </a:p>
        </p:txBody>
      </p:sp>
      <p:pic>
        <p:nvPicPr>
          <p:cNvPr id="9319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0650" y="12741275"/>
            <a:ext cx="7618413" cy="962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2" descr="http://www.parapsych.org/psiexplorer/images/rhin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1"/>
          <a:stretch>
            <a:fillRect/>
          </a:stretch>
        </p:blipFill>
        <p:spPr bwMode="auto">
          <a:xfrm>
            <a:off x="21710650" y="4794250"/>
            <a:ext cx="761841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710650" y="10661650"/>
            <a:ext cx="761841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7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Louisa and J. B. Rhine</a:t>
            </a:r>
            <a:endParaRPr lang="en-AU" altLang="en-US" sz="4700" b="1" i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8926513" y="2339975"/>
            <a:ext cx="142938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8509" tIns="154254" rIns="308509" bIns="15425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SYNCHRONICITY vs. COINCIDENCE</a:t>
            </a:r>
            <a:endParaRPr lang="en-AU" altLang="en-US" sz="6100" b="1" i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274763" y="4679950"/>
            <a:ext cx="21167725" cy="153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455613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 i="1">
                <a:solidFill>
                  <a:srgbClr val="FFFF66"/>
                </a:solidFill>
                <a:latin typeface="Arial" charset="0"/>
              </a:rPr>
              <a:t>Defining Jung’s Concept of Synchronicity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Jung claims ESP and PK are synchronicity, which . . 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>
              <a:solidFill>
                <a:srgbClr val="FFFF66"/>
              </a:solidFill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i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s a psycho-physical phenomenon, a coincidence of two events; one is subjective (psychic/psychological), and the other is objective (physical); 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  <a:sym typeface="Symbol" pitchFamily="18" charset="2"/>
              </a:rPr>
              <a:t>these events are not time-dependent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;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  is experienced </a:t>
            </a:r>
            <a:r>
              <a:rPr lang="en-US" altLang="en-US" sz="6100" u="sng">
                <a:solidFill>
                  <a:srgbClr val="FFFF66"/>
                </a:solidFill>
                <a:latin typeface="Arial" charset="0"/>
              </a:rPr>
              <a:t>when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 a certain content in the psyche, and a physical event (or events) of “equivalence” (i.e., they match; they’re similar) are made conscious;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 i="1">
              <a:solidFill>
                <a:srgbClr val="FFFF66"/>
              </a:solidFill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does not seem to result from chance even though it generally appears as chance 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  <a:sym typeface="Symbol" pitchFamily="18" charset="2"/>
              </a:rPr>
              <a:t> Jung (1875-1961) didn’t say “chance”; he said </a:t>
            </a:r>
            <a:r>
              <a:rPr lang="en-US" altLang="en-US" sz="6100" i="1" u="sng">
                <a:solidFill>
                  <a:srgbClr val="FFFF66"/>
                </a:solidFill>
                <a:latin typeface="Arial" charset="0"/>
                <a:sym typeface="Symbol" pitchFamily="18" charset="2"/>
              </a:rPr>
              <a:t>chance-like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  <a:sym typeface="Symbol" pitchFamily="18" charset="2"/>
              </a:rPr>
              <a:t>.</a:t>
            </a:r>
            <a:endParaRPr lang="en-US" altLang="en-US" sz="6100" i="1">
              <a:solidFill>
                <a:srgbClr val="FFFF66"/>
              </a:solidFill>
              <a:latin typeface="Arial" charset="0"/>
            </a:endParaRPr>
          </a:p>
        </p:txBody>
      </p:sp>
      <p:pic>
        <p:nvPicPr>
          <p:cNvPr id="8" name="Picture 5" descr="http://www.personal-values.info/Data/Images/cgjun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53663" y="5721350"/>
            <a:ext cx="6475412" cy="780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2696488" y="13781088"/>
            <a:ext cx="70135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8509" tIns="154254" rIns="308509" bIns="15425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7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C. G. Jung (1875-1961)</a:t>
            </a:r>
            <a:endParaRPr lang="en-AU" altLang="en-US" sz="4700" b="1" i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800388" y="21101050"/>
            <a:ext cx="86233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8509" tIns="154254" rIns="308509" bIns="15425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. . . meaningfulness???</a:t>
            </a:r>
            <a:endParaRPr lang="en-AU" altLang="en-US" sz="6100" i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274763" y="4679950"/>
            <a:ext cx="27289125" cy="153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455613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 i="1">
                <a:solidFill>
                  <a:srgbClr val="FFFF66"/>
                </a:solidFill>
                <a:latin typeface="Arial" charset="0"/>
              </a:rPr>
              <a:t>Defining Jung’s Concept of Synchronicity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Two more things</a:t>
            </a:r>
            <a:r>
              <a:rPr lang="en-US" altLang="en-US" sz="2000">
                <a:latin typeface="Arial" charset="0"/>
              </a:rPr>
              <a:t> </a:t>
            </a:r>
            <a:r>
              <a:rPr lang="en-AU" altLang="en-US" sz="7200">
                <a:solidFill>
                  <a:srgbClr val="FFFF66"/>
                </a:solidFill>
                <a:latin typeface="Arial" charset="0"/>
              </a:rPr>
              <a:t> </a:t>
            </a:r>
            <a:r>
              <a:rPr kumimoji="1" lang="en-US" altLang="en-US" sz="7200">
                <a:solidFill>
                  <a:srgbClr val="FFFF66"/>
                </a:solidFill>
                <a:latin typeface="Arial" charset="0"/>
                <a:sym typeface="Symbol" pitchFamily="18" charset="2"/>
              </a:rPr>
              <a:t> </a:t>
            </a:r>
            <a:r>
              <a:rPr lang="en-US" altLang="en-US" sz="2000">
                <a:solidFill>
                  <a:srgbClr val="FFFF66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  <a:sym typeface="Symbol" pitchFamily="18" charset="2"/>
              </a:rPr>
              <a:t>s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ynchronicity is . . 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>
              <a:solidFill>
                <a:srgbClr val="FFFF66"/>
              </a:solidFill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. . . “a coincidence in time of two or more </a:t>
            </a:r>
            <a:r>
              <a:rPr lang="en-US" altLang="en-US" sz="6100" u="sng">
                <a:solidFill>
                  <a:srgbClr val="FFFF66"/>
                </a:solidFill>
                <a:latin typeface="Arial" charset="0"/>
              </a:rPr>
              <a:t>causally unrelated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 events which have the same or a similar </a:t>
            </a:r>
            <a:r>
              <a:rPr lang="en-US" altLang="en-US" sz="6100" u="sng">
                <a:solidFill>
                  <a:srgbClr val="FFFF66"/>
                </a:solidFill>
                <a:latin typeface="Arial" charset="0"/>
              </a:rPr>
              <a:t>meaning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” (Jung, 1960, para. 849);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So . . . synchronicity is (i) </a:t>
            </a:r>
            <a:r>
              <a:rPr lang="en-US" altLang="en-US" sz="6100" u="sng">
                <a:solidFill>
                  <a:srgbClr val="FFFF66"/>
                </a:solidFill>
                <a:latin typeface="Arial" charset="0"/>
              </a:rPr>
              <a:t>not time-dependent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, 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(ii) it is </a:t>
            </a:r>
            <a:r>
              <a:rPr lang="en-US" altLang="en-US" sz="6100" u="sng">
                <a:solidFill>
                  <a:srgbClr val="FFFF66"/>
                </a:solidFill>
                <a:latin typeface="Arial" charset="0"/>
              </a:rPr>
              <a:t>meaningful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 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  <a:sym typeface="Symbol" pitchFamily="18" charset="2"/>
              </a:rPr>
              <a:t> 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the synchronistic components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form the basis of the </a:t>
            </a:r>
            <a:r>
              <a:rPr lang="en-US" altLang="en-US" sz="6100" u="sng">
                <a:solidFill>
                  <a:srgbClr val="FFFF66"/>
                </a:solidFill>
                <a:latin typeface="Arial" charset="0"/>
              </a:rPr>
              <a:t>meaningfulness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, which is the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only connecting principle between the </a:t>
            </a:r>
            <a:r>
              <a:rPr lang="en-US" altLang="en-US" sz="6100" u="sng">
                <a:solidFill>
                  <a:srgbClr val="FFFF66"/>
                </a:solidFill>
                <a:latin typeface="Arial" charset="0"/>
              </a:rPr>
              <a:t>events</a:t>
            </a:r>
            <a:endParaRPr lang="en-US" altLang="en-US" sz="610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(i.e., there is </a:t>
            </a:r>
            <a:r>
              <a:rPr lang="en-US" altLang="en-US" sz="6100" u="sng">
                <a:solidFill>
                  <a:srgbClr val="FFFF66"/>
                </a:solidFill>
                <a:latin typeface="Arial" charset="0"/>
              </a:rPr>
              <a:t>no causal connection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Some philosophers object . . .</a:t>
            </a:r>
            <a:endParaRPr lang="en-AU" altLang="en-US" sz="610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8926513" y="2339975"/>
            <a:ext cx="142938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8509" tIns="154254" rIns="308509" bIns="15425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SYNCHRONICITY vs. COINCIDENCE</a:t>
            </a:r>
            <a:endParaRPr lang="en-AU" altLang="en-US" sz="6100" b="1" i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7" name="Picture 5" descr="http://www.soulfriends.com/images/meaningfuln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9300" y="16957675"/>
            <a:ext cx="4452938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http://www.deism.com/images1/antonyflew.jpg"/>
          <p:cNvPicPr>
            <a:picLocks noChangeAspect="1" noChangeArrowheads="1"/>
          </p:cNvPicPr>
          <p:nvPr/>
        </p:nvPicPr>
        <p:blipFill>
          <a:blip r:embed="rId4" cstate="print"/>
          <a:srcRect l="18898" t="12810" r="21260"/>
          <a:stretch>
            <a:fillRect/>
          </a:stretch>
        </p:blipFill>
        <p:spPr bwMode="auto">
          <a:xfrm>
            <a:off x="12496564" y="16430686"/>
            <a:ext cx="3571540" cy="4891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Callout 10"/>
          <p:cNvSpPr>
            <a:spLocks noChangeArrowheads="1"/>
          </p:cNvSpPr>
          <p:nvPr/>
        </p:nvSpPr>
        <p:spPr bwMode="auto">
          <a:xfrm>
            <a:off x="19381788" y="12480925"/>
            <a:ext cx="10201275" cy="2860675"/>
          </a:xfrm>
          <a:prstGeom prst="wedgeEllipseCallout">
            <a:avLst>
              <a:gd name="adj1" fmla="val -93060"/>
              <a:gd name="adj2" fmla="val 176264"/>
            </a:avLst>
          </a:prstGeom>
          <a:noFill/>
          <a:ln w="9525" algn="ctr">
            <a:solidFill>
              <a:srgbClr val="F4F4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08509" tIns="154254" rIns="308509" bIns="154254"/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4100" b="1">
                <a:solidFill>
                  <a:srgbClr val="FFFF66"/>
                </a:solidFill>
                <a:latin typeface="Arial" charset="0"/>
              </a:rPr>
              <a:t>IF ANY KIND OF COINCIDENCE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4100" b="1">
                <a:solidFill>
                  <a:srgbClr val="FFFF66"/>
                </a:solidFill>
                <a:latin typeface="Arial" charset="0"/>
              </a:rPr>
              <a:t>WASN’T MEANINGFUL, IT WOULD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4100" b="1">
                <a:solidFill>
                  <a:srgbClr val="FFFF66"/>
                </a:solidFill>
                <a:latin typeface="Arial" charset="0"/>
              </a:rPr>
              <a:t>GO UNNOTICED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1530350" y="4659313"/>
            <a:ext cx="23463250" cy="169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455613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 i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  Meaningfulness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    Questions: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   As Antony Flew suggests, aren’t all coincidences meaningful?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610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    Can we distinguish between meaning</a:t>
            </a:r>
            <a:r>
              <a:rPr lang="en-AU" altLang="en-US" sz="6100" u="sng">
                <a:solidFill>
                  <a:srgbClr val="FFFF66"/>
                </a:solidFill>
                <a:latin typeface="Arial" charset="0"/>
              </a:rPr>
              <a:t>ful</a:t>
            </a: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coincidences 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     meaning</a:t>
            </a:r>
            <a:r>
              <a:rPr lang="en-AU" altLang="en-US" sz="6100" u="sng">
                <a:solidFill>
                  <a:srgbClr val="FFFF66"/>
                </a:solidFill>
                <a:latin typeface="Arial" charset="0"/>
              </a:rPr>
              <a:t>less</a:t>
            </a: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coincidences (‘meaningless chance groupings’)?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610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    Answer: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    Meaningful coincidence (i.e., synchronicity) does more. It . . 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>
              <a:solidFill>
                <a:srgbClr val="FFFF66"/>
              </a:solidFill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    (i) </a:t>
            </a:r>
            <a:r>
              <a:rPr lang="en-US" altLang="en-US" sz="6100" u="sng">
                <a:solidFill>
                  <a:srgbClr val="FFFF66"/>
                </a:solidFill>
                <a:latin typeface="Arial" charset="0"/>
              </a:rPr>
              <a:t>compensates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 unconscious one-sidedness (examples later);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100">
              <a:solidFill>
                <a:srgbClr val="FFFF66"/>
              </a:solidFill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    (ii) expresses a specific </a:t>
            </a:r>
            <a:r>
              <a:rPr lang="en-US" altLang="en-US" sz="6100" u="sng">
                <a:solidFill>
                  <a:srgbClr val="FFFF66"/>
                </a:solidFill>
                <a:latin typeface="Arial" charset="0"/>
              </a:rPr>
              <a:t>archetypal meaning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 as an expression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     of the ‘</a:t>
            </a:r>
            <a:r>
              <a:rPr lang="en-US" altLang="en-US" sz="6100" u="sng">
                <a:solidFill>
                  <a:srgbClr val="FFFF66"/>
                </a:solidFill>
                <a:latin typeface="Arial" charset="0"/>
              </a:rPr>
              <a:t>self’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 in one’s </a:t>
            </a:r>
            <a:r>
              <a:rPr lang="en-US" altLang="en-US" sz="6100" u="sng">
                <a:solidFill>
                  <a:srgbClr val="FFFF66"/>
                </a:solidFill>
                <a:latin typeface="Arial" charset="0"/>
              </a:rPr>
              <a:t>individuation</a:t>
            </a: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 (development of the individual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     personality). (More on archetypes shortly.)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10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>
                <a:solidFill>
                  <a:srgbClr val="FFFF66"/>
                </a:solidFill>
                <a:latin typeface="Arial" charset="0"/>
              </a:rPr>
              <a:t>      Meaningfulness emerges as part of that process.</a:t>
            </a: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8926513" y="2339975"/>
            <a:ext cx="142938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8509" tIns="154254" rIns="308509" bIns="15425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SYNCHRONICITY vs. COINCIDENCE</a:t>
            </a:r>
            <a:endParaRPr lang="en-AU" altLang="en-US" sz="6100" b="1" i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8196" name="Picture 5" descr="http://www.soulfriends.com/images/meaningfuln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713" y="16956088"/>
            <a:ext cx="44513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14"/>
          <p:cNvSpPr txBox="1">
            <a:spLocks noChangeArrowheads="1"/>
          </p:cNvSpPr>
          <p:nvPr/>
        </p:nvSpPr>
        <p:spPr bwMode="auto">
          <a:xfrm>
            <a:off x="11476038" y="21631275"/>
            <a:ext cx="124968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   Do </a:t>
            </a:r>
            <a:r>
              <a:rPr lang="en-AU" altLang="en-US" sz="6100" u="sng">
                <a:solidFill>
                  <a:srgbClr val="FFFF66"/>
                </a:solidFill>
                <a:latin typeface="Arial" charset="0"/>
              </a:rPr>
              <a:t>all</a:t>
            </a: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coincidences do that?</a:t>
            </a:r>
          </a:p>
        </p:txBody>
      </p:sp>
      <p:pic>
        <p:nvPicPr>
          <p:cNvPr id="8198" name="Picture 23" descr="http://coffeeshoptalk.files.wordpress.com/2009/06/coincidence-bunny-kitt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77713" y="6445250"/>
            <a:ext cx="4451350" cy="4033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713" y="11557000"/>
            <a:ext cx="445135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19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9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8926513" y="2339975"/>
            <a:ext cx="142938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8509" tIns="154254" rIns="308509" bIns="15425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SYNCHRONICITY vs. COINCIDENCE</a:t>
            </a:r>
            <a:endParaRPr lang="en-AU" altLang="en-US" sz="6100" b="1" i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274763" y="4659313"/>
            <a:ext cx="19637375" cy="177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455613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6100" b="1" i="1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   Meaningfulness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6100" i="1" dirty="0" smtClean="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6100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    Surely not . . 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6100" dirty="0" smtClean="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6100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           . . . but how do we determine meaningfulness?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6100" dirty="0" smtClean="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  <a:defRPr/>
            </a:pPr>
            <a:r>
              <a:rPr lang="en-US" altLang="en-US" sz="6100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Meaning-making draws on the functions of </a:t>
            </a:r>
            <a:r>
              <a:rPr lang="en-US" altLang="en-US" sz="6100" u="sng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sensation</a:t>
            </a:r>
            <a:r>
              <a:rPr lang="en-US" altLang="en-US" sz="6100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n-US" altLang="en-US" sz="6100" u="sng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thinking</a:t>
            </a:r>
            <a:r>
              <a:rPr lang="en-US" altLang="en-US" sz="6100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n-US" altLang="en-US" sz="6100" u="sng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feeling</a:t>
            </a:r>
            <a:r>
              <a:rPr lang="en-US" altLang="en-US" sz="6100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, and </a:t>
            </a:r>
            <a:r>
              <a:rPr lang="en-US" altLang="en-US" sz="6100" u="sng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intuition</a:t>
            </a:r>
            <a:r>
              <a:rPr lang="en-US" altLang="en-US" sz="6100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so a conclusion can be reached about the synchronistic event </a:t>
            </a:r>
            <a:r>
              <a:rPr lang="en-US" altLang="en-US" sz="6100" dirty="0" smtClean="0">
                <a:solidFill>
                  <a:srgbClr val="FFFF66"/>
                </a:solidFill>
                <a:latin typeface="Arial" charset="0"/>
                <a:sym typeface="Symbol" pitchFamily="18" charset="2"/>
              </a:rPr>
              <a:t>(</a:t>
            </a:r>
            <a:r>
              <a:rPr lang="en-US" altLang="en-US" sz="6100" u="sng" dirty="0" smtClean="0">
                <a:solidFill>
                  <a:srgbClr val="FFFF66"/>
                </a:solidFill>
                <a:latin typeface="Arial" charset="0"/>
                <a:sym typeface="Symbol" pitchFamily="18" charset="2"/>
              </a:rPr>
              <a:t>we</a:t>
            </a:r>
            <a:r>
              <a:rPr lang="en-US" altLang="en-US" sz="6100" dirty="0" smtClean="0">
                <a:solidFill>
                  <a:srgbClr val="FFFF66"/>
                </a:solidFill>
                <a:latin typeface="Arial" charset="0"/>
                <a:sym typeface="Symbol" pitchFamily="18" charset="2"/>
              </a:rPr>
              <a:t> do that!)</a:t>
            </a:r>
            <a:r>
              <a:rPr lang="en-US" altLang="en-US" sz="6100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;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  <a:defRPr/>
            </a:pPr>
            <a:endParaRPr lang="en-US" altLang="en-US" sz="6100" dirty="0" smtClean="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  <a:defRPr/>
            </a:pPr>
            <a:r>
              <a:rPr lang="en-US" altLang="en-US" sz="6100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Ultimately you get your meaningfulness from synchronicity if there’s a transformation of personality;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6100" dirty="0" smtClean="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charset="0"/>
              <a:buChar char="•"/>
              <a:defRPr/>
            </a:pPr>
            <a:r>
              <a:rPr lang="en-US" altLang="en-US" sz="6100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Jung saw this transformation as the embodiment of the </a:t>
            </a:r>
            <a:r>
              <a:rPr lang="en-US" altLang="en-US" sz="6100" u="sng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individuation process</a:t>
            </a:r>
            <a:r>
              <a:rPr lang="en-US" altLang="en-US" sz="6100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.</a:t>
            </a:r>
          </a:p>
          <a:p>
            <a:pPr marL="166688" lvl="1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en-US" altLang="en-US" sz="6100" dirty="0" smtClean="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marL="166688" lvl="1" indent="0"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en-US" altLang="en-US" sz="6100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Lot’s of terms.</a:t>
            </a:r>
          </a:p>
          <a:p>
            <a:pPr marL="166688" lvl="1" indent="0"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en-US" altLang="en-US" sz="3500" dirty="0" smtClean="0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marL="166688" lvl="1" indent="0"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en-US" altLang="en-US" sz="6100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Perhaps it’s time for an example . . .</a:t>
            </a:r>
          </a:p>
        </p:txBody>
      </p:sp>
      <p:pic>
        <p:nvPicPr>
          <p:cNvPr id="8201" name="Picture 9" descr="F:\My Documents\Publishing\Numbers\Numbers Photos\Universum_1.jpg"/>
          <p:cNvPicPr>
            <a:picLocks noChangeAspect="1" noChangeArrowheads="1"/>
          </p:cNvPicPr>
          <p:nvPr/>
        </p:nvPicPr>
        <p:blipFill>
          <a:blip r:embed="rId3" cstate="print"/>
          <a:srcRect l="1558" t="1996" r="1558" b="1996"/>
          <a:stretch>
            <a:fillRect/>
          </a:stretch>
        </p:blipFill>
        <p:spPr bwMode="auto">
          <a:xfrm>
            <a:off x="22306705" y="16767991"/>
            <a:ext cx="7494929" cy="5901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http://davidalees.com/wp-content/uploads/2009/07/amazing_surprising_child_looking_searching_binocula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77709" y="4678997"/>
            <a:ext cx="4464646" cy="4671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http://www.dl.ket.org/webmuseum/wm/paint/auth/weyden/judgem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55994" y="12221527"/>
            <a:ext cx="5720139" cy="650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3" name="Picture 11" descr="http://doroteos2.files.wordpress.com/2009/05/bizfind-girl-thinking.jpg"/>
          <p:cNvPicPr>
            <a:picLocks noChangeAspect="1" noChangeArrowheads="1"/>
          </p:cNvPicPr>
          <p:nvPr/>
        </p:nvPicPr>
        <p:blipFill>
          <a:blip r:embed="rId6" cstate="print"/>
          <a:srcRect t="11811"/>
          <a:stretch>
            <a:fillRect/>
          </a:stretch>
        </p:blipFill>
        <p:spPr bwMode="auto">
          <a:xfrm flipH="1">
            <a:off x="24738092" y="7799386"/>
            <a:ext cx="5099050" cy="688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school.mapleshade.org/ravizius/period7/Silverman-Alicia/begging%20do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8659" y="12163539"/>
            <a:ext cx="6629242" cy="9383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loud Callout 6"/>
          <p:cNvSpPr>
            <a:spLocks noChangeArrowheads="1"/>
          </p:cNvSpPr>
          <p:nvPr/>
        </p:nvSpPr>
        <p:spPr bwMode="auto">
          <a:xfrm flipH="1">
            <a:off x="5100638" y="3779838"/>
            <a:ext cx="15301912" cy="6759575"/>
          </a:xfrm>
          <a:prstGeom prst="cloudCallout">
            <a:avLst>
              <a:gd name="adj1" fmla="val -25588"/>
              <a:gd name="adj2" fmla="val 81278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08509" tIns="154254" rIns="308509" bIns="154254"/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100" b="1">
              <a:latin typeface="Arial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65813" y="5041900"/>
            <a:ext cx="14536737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SYNCHRONICITY?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3400" b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HUH ! ! 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3400" b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 EXAMPLE PLEASE ! ! !</a:t>
            </a:r>
            <a:endParaRPr lang="en-US" altLang="en-US" sz="6100" b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Clayton_3"/>
          <p:cNvPicPr>
            <a:picLocks noChangeAspect="1" noChangeArrowheads="1"/>
          </p:cNvPicPr>
          <p:nvPr/>
        </p:nvPicPr>
        <p:blipFill>
          <a:blip r:embed="rId2">
            <a:lum bright="1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1" r="11960"/>
          <a:stretch>
            <a:fillRect/>
          </a:stretch>
        </p:blipFill>
        <p:spPr bwMode="auto">
          <a:xfrm>
            <a:off x="15878175" y="5856288"/>
            <a:ext cx="4589463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8926513" y="2339975"/>
            <a:ext cx="142938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8509" tIns="154254" rIns="308509" bIns="154254">
            <a:spAutoFit/>
          </a:bodyPr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1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SYNCHRONICITY vs. COINCIDENCE</a:t>
            </a:r>
            <a:endParaRPr lang="en-AU" altLang="en-US" sz="6100" b="1" i="1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87046" name="Picture 6" descr="Clayton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50"/>
          <a:stretch>
            <a:fillRect/>
          </a:stretch>
        </p:blipFill>
        <p:spPr bwMode="auto">
          <a:xfrm>
            <a:off x="15878175" y="4429125"/>
            <a:ext cx="13816013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7" descr="Clayton_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3357225"/>
            <a:ext cx="13841412" cy="58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8" descr="Clayton_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175" y="13357225"/>
            <a:ext cx="13843000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206500" y="3937000"/>
            <a:ext cx="14884400" cy="883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Hollywood does a good job of capturing the essence of synchronicity: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In the film </a:t>
            </a:r>
            <a:r>
              <a:rPr lang="en-AU" altLang="en-US" sz="6100" i="1">
                <a:solidFill>
                  <a:srgbClr val="FFFF66"/>
                </a:solidFill>
                <a:latin typeface="Arial" charset="0"/>
              </a:rPr>
              <a:t>Michael Clayton </a:t>
            </a: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(2007), Clayton is a ‘Fix-It’ man for a law firm. He has ‘enemies’; his life is a mess</a:t>
            </a:r>
            <a:r>
              <a:rPr lang="en-AU" altLang="en-US" sz="6600">
                <a:solidFill>
                  <a:srgbClr val="FFFF66"/>
                </a:solidFill>
                <a:latin typeface="Arial" charset="0"/>
              </a:rPr>
              <a:t> </a:t>
            </a:r>
            <a:r>
              <a:rPr kumimoji="1" lang="en-US" altLang="en-US" sz="6600">
                <a:solidFill>
                  <a:srgbClr val="FFFF66"/>
                </a:solidFill>
                <a:latin typeface="Arial" charset="0"/>
                <a:sym typeface="Symbol" pitchFamily="18" charset="2"/>
              </a:rPr>
              <a:t> </a:t>
            </a: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can’t realize his full potential. His son Henry asks him to read “Realm &amp; Conquest”, a manual for a computer game.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878175" y="19262725"/>
            <a:ext cx="13816013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Clayton’s car explodes, triggered by his enemies. He starts a new life where he makes his own choices.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189038" y="19245263"/>
            <a:ext cx="13841412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Later on, while driving, Clayton sees horses in a field, and leaves his car to go to them.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851188" y="10752138"/>
            <a:ext cx="13843000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8509" tIns="154254" rIns="308509" bIns="154254">
            <a:spAutoFit/>
          </a:bodyPr>
          <a:lstStyle>
            <a:lvl1pPr indent="-288925"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5276850" algn="r"/>
              </a:tabLst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5276850" algn="r"/>
              </a:tabLst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5276850" algn="r"/>
              </a:tabLst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5276850" algn="r"/>
              </a:tabLst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6100">
                <a:solidFill>
                  <a:srgbClr val="FFFF66"/>
                </a:solidFill>
                <a:latin typeface="Arial" charset="0"/>
              </a:rPr>
              <a:t>The manual shows horses under a tree in a field.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9283363" y="5076825"/>
            <a:ext cx="3825875" cy="374808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08509" tIns="154254" rIns="308509" bIns="154254"/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100">
              <a:latin typeface="Times New Roman" pitchFamily="18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7905750" y="13357225"/>
            <a:ext cx="3825875" cy="38735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08509" tIns="154254" rIns="308509" bIns="154254"/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100">
              <a:latin typeface="Times New Roman" pitchFamily="18" charset="0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24734838" y="15873413"/>
            <a:ext cx="1439862" cy="135731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08509" tIns="154254" rIns="308509" bIns="154254"/>
          <a:lstStyle>
            <a:lvl1pPr defTabSz="9159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9500">
                <a:solidFill>
                  <a:schemeClr val="tx1"/>
                </a:solidFill>
                <a:latin typeface="Book Antiqua" pitchFamily="18" charset="0"/>
              </a:defRPr>
            </a:lvl1pPr>
            <a:lvl2pPr marL="744538" indent="-288925" defTabSz="9159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8100">
                <a:solidFill>
                  <a:schemeClr val="tx1"/>
                </a:solidFill>
                <a:latin typeface="Book Antiqua" pitchFamily="18" charset="0"/>
              </a:defRPr>
            </a:lvl2pPr>
            <a:lvl3pPr marL="1141413" indent="-225425" defTabSz="915988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7400">
                <a:solidFill>
                  <a:schemeClr val="tx1"/>
                </a:solidFill>
                <a:latin typeface="Book Antiqua" pitchFamily="18" charset="0"/>
              </a:defRPr>
            </a:lvl3pPr>
            <a:lvl4pPr marL="1601788" indent="-230188" defTabSz="91598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68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30188" defTabSz="915988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30188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68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100"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2993</Words>
  <Application>Microsoft Office PowerPoint</Application>
  <PresentationFormat>Custom</PresentationFormat>
  <Paragraphs>442</Paragraphs>
  <Slides>28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Apex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LANCE</dc:creator>
  <cp:lastModifiedBy>LANCE</cp:lastModifiedBy>
  <cp:revision>468</cp:revision>
  <dcterms:created xsi:type="dcterms:W3CDTF">2010-01-27T01:34:24Z</dcterms:created>
  <dcterms:modified xsi:type="dcterms:W3CDTF">2016-12-17T05:48:43Z</dcterms:modified>
</cp:coreProperties>
</file>